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20" r:id="rId2"/>
    <p:sldMasterId id="2147483946" r:id="rId3"/>
    <p:sldMasterId id="2147484105" r:id="rId4"/>
    <p:sldMasterId id="2147484131" r:id="rId5"/>
    <p:sldMasterId id="2147484145" r:id="rId6"/>
  </p:sldMasterIdLst>
  <p:notesMasterIdLst>
    <p:notesMasterId r:id="rId54"/>
  </p:notesMasterIdLst>
  <p:handoutMasterIdLst>
    <p:handoutMasterId r:id="rId55"/>
  </p:handoutMasterIdLst>
  <p:sldIdLst>
    <p:sldId id="1498" r:id="rId7"/>
    <p:sldId id="674" r:id="rId8"/>
    <p:sldId id="686" r:id="rId9"/>
    <p:sldId id="687" r:id="rId10"/>
    <p:sldId id="688" r:id="rId11"/>
    <p:sldId id="679" r:id="rId12"/>
    <p:sldId id="680" r:id="rId13"/>
    <p:sldId id="681" r:id="rId14"/>
    <p:sldId id="682" r:id="rId15"/>
    <p:sldId id="689" r:id="rId16"/>
    <p:sldId id="690" r:id="rId17"/>
    <p:sldId id="691" r:id="rId18"/>
    <p:sldId id="692" r:id="rId19"/>
    <p:sldId id="693" r:id="rId20"/>
    <p:sldId id="694" r:id="rId21"/>
    <p:sldId id="695" r:id="rId22"/>
    <p:sldId id="696" r:id="rId23"/>
    <p:sldId id="697" r:id="rId24"/>
    <p:sldId id="698" r:id="rId25"/>
    <p:sldId id="699" r:id="rId26"/>
    <p:sldId id="700" r:id="rId27"/>
    <p:sldId id="709" r:id="rId28"/>
    <p:sldId id="701" r:id="rId29"/>
    <p:sldId id="702" r:id="rId30"/>
    <p:sldId id="703" r:id="rId31"/>
    <p:sldId id="704" r:id="rId32"/>
    <p:sldId id="1442" r:id="rId33"/>
    <p:sldId id="705" r:id="rId34"/>
    <p:sldId id="706" r:id="rId35"/>
    <p:sldId id="710" r:id="rId36"/>
    <p:sldId id="711" r:id="rId37"/>
    <p:sldId id="712" r:id="rId38"/>
    <p:sldId id="713" r:id="rId39"/>
    <p:sldId id="714" r:id="rId40"/>
    <p:sldId id="715" r:id="rId41"/>
    <p:sldId id="716" r:id="rId42"/>
    <p:sldId id="717" r:id="rId43"/>
    <p:sldId id="718" r:id="rId44"/>
    <p:sldId id="719" r:id="rId45"/>
    <p:sldId id="4413" r:id="rId46"/>
    <p:sldId id="4414" r:id="rId47"/>
    <p:sldId id="4415" r:id="rId48"/>
    <p:sldId id="4416" r:id="rId49"/>
    <p:sldId id="4422" r:id="rId50"/>
    <p:sldId id="4423" r:id="rId51"/>
    <p:sldId id="814" r:id="rId52"/>
    <p:sldId id="4451" r:id="rId5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994"/>
    <p:restoredTop sz="93742"/>
  </p:normalViewPr>
  <p:slideViewPr>
    <p:cSldViewPr>
      <p:cViewPr varScale="1">
        <p:scale>
          <a:sx n="122" d="100"/>
          <a:sy n="122" d="100"/>
        </p:scale>
        <p:origin x="1752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presProps" Target="pres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tableStyles" Target="tableStyles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viewProps" Target="viewProps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019A08-F8A3-6949-A65B-E3147C278B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A3DF19-91AD-914C-A7F6-4AA2A7E645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D636FF8-CD82-7340-9DDC-BB4B4798B04E}" type="datetimeFigureOut">
              <a:rPr lang="en-US"/>
              <a:pPr>
                <a:defRPr/>
              </a:pPr>
              <a:t>5/17/19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49600E-2B3E-2641-9ECF-F25C3BA209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17B383-3727-2745-B3D2-CA3F82DC2A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63E19C4-7634-C84C-8A08-F1155DA41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02EC73-6E89-F04C-A37A-7C630CCBAA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176FC-BDCF-954E-A852-4B4AE321B1D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0E3D52B-79D4-6A46-9768-0576B5B692C2}" type="datetime1">
              <a:rPr lang="en-US" altLang="en-US"/>
              <a:pPr>
                <a:defRPr/>
              </a:pPr>
              <a:t>5/17/19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38926B2-FAB3-9A41-903D-981D5B9DDA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0A49AD7-AD6F-3843-B037-3977124195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FCC79-2EC2-9147-9B95-84369E68674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E0FE6-2B29-2044-BE2C-49B3357C14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1B4C252-306E-224C-8B2A-E6667D8E67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EDE8DFC-57DC-464D-87AE-17E5F4D5B3A1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7">
            <a:extLst>
              <a:ext uri="{FF2B5EF4-FFF2-40B4-BE49-F238E27FC236}">
                <a16:creationId xmlns:a16="http://schemas.microsoft.com/office/drawing/2014/main" id="{2D1C1082-2F5C-AD4E-961E-357C82F73F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033933F-8BC4-6C4E-BDC8-96593F5FBE32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5234" name="Rectangle 2">
            <a:extLst>
              <a:ext uri="{FF2B5EF4-FFF2-40B4-BE49-F238E27FC236}">
                <a16:creationId xmlns:a16="http://schemas.microsoft.com/office/drawing/2014/main" id="{CB3175AA-3939-BE47-A850-EA6F4211F4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Rectangle 3">
            <a:extLst>
              <a:ext uri="{FF2B5EF4-FFF2-40B4-BE49-F238E27FC236}">
                <a16:creationId xmlns:a16="http://schemas.microsoft.com/office/drawing/2014/main" id="{23872AE9-6544-FD4C-8E83-D2793199B0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2">
            <a:extLst>
              <a:ext uri="{FF2B5EF4-FFF2-40B4-BE49-F238E27FC236}">
                <a16:creationId xmlns:a16="http://schemas.microsoft.com/office/drawing/2014/main" id="{CC2E13CD-3BFA-0A46-81B3-4CFFCB524EE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8" name="Rectangle 3">
            <a:extLst>
              <a:ext uri="{FF2B5EF4-FFF2-40B4-BE49-F238E27FC236}">
                <a16:creationId xmlns:a16="http://schemas.microsoft.com/office/drawing/2014/main" id="{3D136DD1-4C2B-ED4F-8253-1B7196E49D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7">
            <a:extLst>
              <a:ext uri="{FF2B5EF4-FFF2-40B4-BE49-F238E27FC236}">
                <a16:creationId xmlns:a16="http://schemas.microsoft.com/office/drawing/2014/main" id="{A777E825-9169-AD4E-ACDF-FB94E5D8873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3C49867-8B43-B241-942A-4F48F3855CBA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28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8786" name="Rectangle 2">
            <a:extLst>
              <a:ext uri="{FF2B5EF4-FFF2-40B4-BE49-F238E27FC236}">
                <a16:creationId xmlns:a16="http://schemas.microsoft.com/office/drawing/2014/main" id="{474FCAA9-4A92-A140-B47C-1984EB2F41B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Rectangle 3">
            <a:extLst>
              <a:ext uri="{FF2B5EF4-FFF2-40B4-BE49-F238E27FC236}">
                <a16:creationId xmlns:a16="http://schemas.microsoft.com/office/drawing/2014/main" id="{D148925D-E9EE-734D-A3B2-E3524C5F48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EDE8DFC-57DC-464D-87AE-17E5F4D5B3A1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47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0876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4C46FCB-634B-8A47-9AC6-25B3464E1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F95C4AF-D30F-E14D-BBC3-754FDBA4A4E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31F3883-8568-B84C-A306-1CBF8DA0A8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8595BAA-66AE-534A-8396-AF004655C4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8252872-9190-864A-802C-997A78520E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82D34A-7AAA-A840-98D2-CEA336C905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38DEAD-5A41-EA4D-A385-D5078B1E7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8519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F065356-3506-3346-B6C4-ADF54CA1B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381B7-EE4D-4444-8CAA-01EBF5B5943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7293-BD49-2A4B-B1F2-51314F109C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55794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59A038-475D-B541-8D1D-D99D69F87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D2953A3-6B7E-B14A-85F4-6D246B76F5E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8B9-62FA-8E48-B981-AC33381087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65668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A9BE153-E238-C245-91BD-AE4226796B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A55DE1-CD7D-4F47-AEFF-1DE8F2EBF6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E76D7-09D5-AD43-8228-0CC2663E6E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757492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0EDC1BF-D507-7F45-A7C4-0B9068290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992A2FD-3614-2F4F-8D8D-1968A4FCD5C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8F423D4-7D62-A046-9486-902C5E6432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3B21A48-4278-2847-949C-8F4EE04798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65F9C1-6ECF-784D-8FE7-AA1307BE84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1459B8B-977C-BF46-961F-BB3F0DCA34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FE9E5A73-BAFF-F548-9E2E-21289D4758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98482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827B9E-D107-FE47-BCBA-A0F54423FF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E25E78-7811-3E45-9C3F-3AE9640268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CD3246B-4504-6A44-A3C6-3AD1B22000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403076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4D63735-01BA-B944-9CAC-1B9C54BD73C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C670B12-B340-A643-9F4E-E46E2789D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B2591BB-F593-DC41-9202-A6281FB4F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51291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D1CFE7F-38BF-7E4F-8084-41548CC6EB3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09D385-5ADD-F044-A1E9-12910F637D9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0AAB8-6D13-F74D-82DE-0154304737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21023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F562CE1-D7B9-2B48-AABD-520F279FD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8A76E69-B5F0-BF4B-B407-6D552D390E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C7F1B-7885-0949-97FC-084E8A56F4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968506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35DD151-C820-B34A-B26B-2D2F1D3E1F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CFDF57E-6974-814A-893F-5B3EC8AC9CA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DA969E1-C8A6-544B-920A-17EB75C6EE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56753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3C2F28A-A914-FE46-A024-DF13262B8C5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100917-C7B6-434C-99E9-E987DCCAA5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585CF00-0E48-FA45-8634-07059AC75E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6249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BFEC6F2-5D18-2C4E-B51F-B9956BEBDC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9556DB-4661-F944-B2CF-C77C133C4C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075FE-9648-6D48-9A3F-79E0A4971B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14467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552A2B8-84EB-424B-AB45-BF86C41D24A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2D8C86B-640E-DD49-A5A7-2807F5B6B58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C344135-9420-D548-BD7C-79317C9143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38400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BB0C76-64C6-2942-B4EB-EE86FC1D0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E47F2FC-584D-BF4D-AF6A-AD913370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1DB68E5-2868-6D4F-A89F-4CC0EFD4A2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439664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31792A-AD76-664C-A1F8-67622FD121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D1CFAAE-D710-B945-880C-4838C9E27A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99F8390-5E7B-F84D-BB5A-F0643481A9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909783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50158EE-260B-B548-928C-E911F37962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3577B43-A5DC-1B40-946C-9AFCCF79B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54DE8F5-A1D7-DB49-969C-EAC86A464D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09139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6F2D48B-DA98-9943-BC1C-A3EA9EB5DC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997EEF-E597-CB49-82CE-E15B3C1E8B7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61C15F8-46C5-1E47-A52A-D0FDBA87F5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6717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F78E4D0-424C-0347-A9CF-9E0B76713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33CC073-19C1-4248-876B-620F0F137C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A9073A6-6853-0F42-BD07-7378E219911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25A0291-5427-B84A-B976-84F330C4F8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FE10629-1650-674B-8E6B-FB0D2376E9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72D5666-8AF3-5D4B-9DBF-049134A814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E967BE0B-2763-2049-A065-F1B8755BA5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95431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9F6E65B-F4D3-3944-A374-1D0280283A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A79C1B-984C-364F-AF40-AE13374B2D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92BC37-A118-A54F-AC4D-063C0DBF12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212268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05D34E-8F1F-7E44-8E24-99F7518292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51EFE95-F820-E747-9341-BA4039E1E2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E050C4-0910-8048-9740-3DBA2CE33B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417894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63CB9F-F849-5645-8E13-F1DE817F5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41F8311-5EED-E845-BC70-610F9CFD66A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1A66211-12EB-5542-A4A8-C149AEDD23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62001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B71E6E3-998C-9544-B8FF-E54C160A56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419141F-C4E9-0B4E-A246-8CC026C0A1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BCF3F7B-A04E-DF4A-8937-C43C179D5B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629479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2C408C-4BB6-1C4F-B571-BB4CA51687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DD0093-E897-EC49-850B-CAA491BE9F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C5A45-E2DB-EB49-B94E-42C8EAE612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418821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911567B-47F9-5849-930E-8C6D41B52A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6280F4A-A5F7-B34A-99FD-B7DAC4D84D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DC08C1-50FB-784E-8290-EF1E56DEDA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16837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D3ED04A-310E-B641-A663-4B51CE77C6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B1C7671-C4C8-144F-B54F-68976AADE33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F3A6762-16BE-2040-B803-55E100CD21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08689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C5228AF-DAE0-C34E-AE0C-CE18E3E0F39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F1C6DDA-B4E8-6D45-BD7C-A2B555DF7B5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08B495F-94D1-AD4D-82FB-0AC90C72F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76519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F6B5E7B-1157-6340-89A3-6088FF5964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8132281-096F-2846-AF74-40556CC34C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60E6768-6EA0-2B48-B4F6-782912DF6E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509607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E348F99-A9E9-A340-93CE-467BCF7199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EA0239B-2D4E-AF41-9282-EB8079EAA6E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DE3877-7A7D-DD4D-82B4-4016483A2B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80214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946A57-00B5-BF4D-BA0D-4C0AAA5BC9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18EEB5B-561D-2D4D-A99E-0F26DFC44BC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49DD3B-C68E-8E45-8046-6CB425BBF8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681100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6527E0-E5A8-6D40-BCBD-944D973152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15E69D3-0FB2-2144-A9A0-8AA4872599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04A0ECB-096A-4742-BD97-AA048FDF82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977946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3742222-F29D-8746-8485-52B78EC42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DA1EEB37-4086-A048-BCA6-52EF3E991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51D10F5-CF07-BC4F-AEA7-EB0EBBF5C7F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5279F13-A660-0442-BA6B-97FEC7F142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D374A8-8534-4C45-BA6E-2E1580AF53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A3412AE-DCDC-2D47-A254-A070F42021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E9B532B6-A008-424A-924E-EA71AE4F1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1445027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C0346A-E57B-6F40-9390-403E914C0F3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FABF3E2-2C59-E840-A957-4865F1925F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0D574-11D3-D64D-8790-E46EB69BF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9654291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8AFD0C6-552A-BF4A-B802-D080C569DD0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2DCC204-07CA-D146-872C-416F095E31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38EAD-5B00-BF4C-BB83-04F79AC870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819815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9826EA7-578E-2F42-A4C2-122305C24D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D502D43-BF5C-FE4B-97D8-A2CA06A5D3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FCCFA-1F0E-FD48-A983-0E37301F85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3395973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54A0D1-0549-344F-8552-4DE1684069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A1508F3-C424-1B47-AA30-2C03B51A81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8D11A-B685-594F-92D4-7402680B15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7957050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986699C-7B92-9242-BC30-2B42D065FA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715F616-BAAD-B64A-8179-9775F21810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BB188-0DEA-C148-82FD-03336D5DBA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6603068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2A548EE-EB47-1940-8A88-A755330E9D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BFD0B88A-D29A-BE47-9EF2-F7E7B50087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16B2A-6574-DD42-8F78-46F777B3BA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1786868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8813B69-B5B7-CD48-BAD2-F658836CB2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8E0F78B-FEC5-1845-80C5-6F4A789232D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E01A5-AB12-254B-80C1-12E7FDB992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071869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3DB902F-38D8-A24C-9BF2-9F954FFA0D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3DC7B3F-4F2E-D145-B398-6B3E10D56B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FEB14-871A-A642-9D43-2895160B9A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736773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C101C1-41AB-9147-A093-DE6C3C5050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5E2ADD-A347-F642-85BB-9810FD9AA0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3FC76-6196-F84D-A33E-AC850170F7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396542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A68A53-E6AD-3D4A-A5AD-C8BAE714FB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C5B509E-82B4-674A-BE6F-B5ACA15C1F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C376A-0C92-DF4F-9013-F4619B16C3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534849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70A5FEF-40C5-A141-9473-6023FFF1C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24A988D-876D-DD45-A280-19C3559BFA1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D9080-6B3D-274B-8935-CD0F10A0EE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036735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8BEB09C-B257-3942-A72E-B204574FC8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A401158-F3E8-214A-84B5-EE46C4E719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119E5-1D2D-6F40-BFB5-6DDC3CE830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25800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82E1C9A3-F56E-D141-AFDD-14DAFE991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27F9853-DC4D-6A40-8B3D-0046D6891C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3CEF30-81C3-494E-8E08-B06EED17BF6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1DA0A4-3F10-7243-82FB-1B85A352C9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93FF985-53D0-9349-AC13-CD6AE39412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9D741F4-487D-3E4E-9492-1709A55849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23E0EA3A-D5AA-C346-B0E5-0F3723CF0A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00494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1977B371-6C6F-A24E-9DD8-D3FA2BE1D7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4818A72-28C9-F045-A4CC-3D2237FF57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6AB5-1117-D74C-A189-8782914E7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363712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74190E3-4064-CF4E-9EF1-5498E2CC5D1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C4C7F7-4C4D-B944-BC3B-71BA39BC69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14BF785-49C4-4B44-9CBF-9B061C32DF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010747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D11A547-9A96-D34E-9AE5-D03E9FBB1A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9AFB6F-ED4E-7541-AA59-8A27C3DE6B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310A982-9DE3-0240-BA09-D77CC283AC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67984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1FFA73C-96FD-4047-9E4B-7F77101D9E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CDFF0CB-D922-AE44-8655-D362B07698D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11E71DC-D6B8-B544-A322-844BB8D72F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2780677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BC457C9-BFF8-2F46-8923-024E19AE30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2576195-54AB-DD4F-9010-41A85A870D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84090-2B8D-2C48-90B7-6903E8EFDA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282040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7C6CA79B-3246-2340-B232-D58F661C36A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EF88248-C1B9-0748-9AB9-32134EA6D98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A3D9306-ECE4-C544-A3CD-354A1CDCC3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9066829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3B408B40-D24F-6743-BC6C-4DDBDBC0F3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0155B31-3658-5D48-8A04-A92905AD0B1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23C1B2B-713D-944A-8EF0-1D71CFC78B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7092355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5F94AF5-7321-5D4E-AB77-CE6E9B9B4F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E881CA0-D034-7849-BDCB-DDCB8F1B60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C870DD5-5BB8-B04A-8DCF-77553DDFA2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083092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EF76DDE-0079-A74C-89D8-E23DF7952D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C2C245-9575-3E48-858A-A505AB8D97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0B96F-BEA7-3F4F-8A59-59148C7986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5398916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477E4B-B36D-AB49-AB2A-B49BEDB8BA4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248D540-1400-2E4B-A645-30C5F856A3B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73F432-234C-0B43-BBAA-E00587F55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4110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D2F324C-9234-7D4C-BFDC-556019537C7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6D6E083-9670-8249-B57A-4F9188469D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3C054EE-DDC4-1E44-8972-DD1D6D6730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16682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88538EE-96B2-AA47-80D2-476C2BB513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F1C0E30-244F-0042-BD8B-23BA6744B8C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9301D-C9BB-B54F-B660-7088957654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6330484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E5DF24-E9FE-C344-9BD0-18942DD36E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BFD28FE-BE78-6A48-AEF2-D0B0FE3828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0BE929E-4EFA-1347-8DBD-771F9AC3AB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3962836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F7EB98C-E9DF-1E4D-BCBC-2B38DE27C4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E7B0873-841F-104E-8111-337E434C4F4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B0AF3F4-D9FB-3542-8DA3-80C5201FCCF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F9F42DD-E0C9-D146-8DFD-A39CF82394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15E0F61-66FD-EF42-A506-623B4E5577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37AB6CA-30FF-9940-B5DC-F0C518914E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7B7E4218-83A4-FE4B-9A4F-B1B1071C6C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76770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F039119-5A56-FB49-845B-C5E36000F0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AF0453D-7C1A-3A44-95D4-ABA1A7B5314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D01D690-C9D8-2F4E-A32C-59202C9D67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3299627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A058582-EF7C-144B-853B-0C10DC62F3D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23F5092-2F1D-5A4E-A5CA-6AFE0D491C9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880C922-5744-2041-A6B7-55EB36BD6D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203675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33E6EE1-DC4F-F640-A429-DEBBA49806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5DCAD88-E308-DB49-85BC-32772907A8F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EDB184B-5D0C-AC41-A370-4956602E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2284705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20AEF17-5673-A04F-9079-8A4D696266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FF4C7C1-297B-A74D-9D56-BAADDED5DC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19A44F8-58F3-2946-836D-8F3C73031F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2441774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62BADED-C727-5A46-9FFD-94833379C47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A01297-83A4-6A4D-A1FA-30948C2781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0BECE76-59A7-F943-8A47-5FFFA46D95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788224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CF6540F8-1E91-3E46-B795-B0F4EA7B3A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2283889-D1D7-D347-A6F7-D9ADA2FCEA2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5BBC33B-C5F5-7845-8F76-B4075D4511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334445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0893C18-6227-F741-AD2E-C4117DED4D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E7F9D9A-3299-914F-AAB1-99666E2C1B5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5E152FE-EAE7-5D41-BD9F-C5785C5657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3166405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0358FB4-1023-0848-A724-D8FED0E8791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F9F88DA-5A92-024B-B7BA-1206B535E9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604413A-A42C-7B48-AFE8-DB9F354F33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530395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C1CF2072-0028-324C-890D-56FB1397CF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DF6D8AA-FE40-7641-8EA6-3105809B9DF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CB059-0ACB-234B-8360-6664267FCE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431567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90D140-C435-EF4E-9CCC-269CAF76BEA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2904820-C75B-494D-B61B-2CEB063D9E4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26EECED-EC82-6647-AE5A-4D7EAD170E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6709883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139C2B4-C809-D749-92D7-76F713DE114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6D02286-4731-E44E-9DCC-4B01F3792F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4710032-8BE3-964B-83D4-8CB700052A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3032139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7650909-D7EE-434C-9AC6-A9C3FB4B7E3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3E9F66C-9187-A349-9F16-F35EABB340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AF43C46-FD61-2C4A-BCD7-8795D687B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988159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992DA08-79DE-C54C-B6B8-2A4D1FC21D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0AF047-B725-2742-A8B3-850CC4796C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0CD5C-FC9B-9B42-9743-CDD5AA7FB9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09583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CB1A50C-3A9A-4643-B430-3B76F0C9E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62D37BE-EA6B-F140-BF5F-8D18935B18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39F1-5A66-A04F-82E2-65DB2A8F9C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44865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8C7DCE88-4C25-7649-8D06-768C7FEE83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DADC582E-50F2-6842-BCC9-5F02CC331A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ED639B4-515C-F341-AE77-64E4CCB410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A5E43F3-809D-4A46-820A-514CE40526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D985A5A-11B0-3A49-99E8-5D930A7CFF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C89B6B19-BA6C-924D-BFCC-C1428A6A0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0DB89D3-0D3F-A44E-9AB0-5EF3BF0CD0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21" r:id="rId2"/>
    <p:sldLayoutId id="2147484222" r:id="rId3"/>
    <p:sldLayoutId id="2147484223" r:id="rId4"/>
    <p:sldLayoutId id="2147484224" r:id="rId5"/>
    <p:sldLayoutId id="2147484225" r:id="rId6"/>
    <p:sldLayoutId id="2147484226" r:id="rId7"/>
    <p:sldLayoutId id="2147484227" r:id="rId8"/>
    <p:sldLayoutId id="2147484228" r:id="rId9"/>
    <p:sldLayoutId id="2147484229" r:id="rId10"/>
    <p:sldLayoutId id="2147484230" r:id="rId11"/>
    <p:sldLayoutId id="214748423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05E7BDC-7850-0840-AE02-4CD684FE19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E0880CC-46D8-144C-AB8F-FA38446BBE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2720296-8B91-D64B-9FD7-7AF64C73237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9D3AC41-115F-0845-A7A4-47BF361B187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2E03388C-8DDE-5549-8BDC-829E3484E1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C35EBA84-E5B9-C34A-9AC4-3C109F724BD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F5BD3987-485D-E042-8A19-7C18DF05F31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4" r:id="rId1"/>
    <p:sldLayoutId id="2147484245" r:id="rId2"/>
    <p:sldLayoutId id="2147484246" r:id="rId3"/>
    <p:sldLayoutId id="2147484247" r:id="rId4"/>
    <p:sldLayoutId id="2147484248" r:id="rId5"/>
    <p:sldLayoutId id="2147484249" r:id="rId6"/>
    <p:sldLayoutId id="2147484250" r:id="rId7"/>
    <p:sldLayoutId id="2147484251" r:id="rId8"/>
    <p:sldLayoutId id="2147484252" r:id="rId9"/>
    <p:sldLayoutId id="2147484253" r:id="rId10"/>
    <p:sldLayoutId id="2147484254" r:id="rId11"/>
    <p:sldLayoutId id="214748425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AA84F0B7-9082-F54B-B2FD-6E79E2D3C7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4F273309-E1C0-A049-BC85-18F59100EC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5C29659-954C-2C4E-8569-225B3B1E018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52B758B-51D1-614C-9223-36A6FDDCB1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B207C27-141E-6D45-9D31-A06DA0758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12E040C0-DE70-434C-AA45-F11374A30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232DD488-5289-2644-9369-4830820D880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7" r:id="rId1"/>
    <p:sldLayoutId id="2147484258" r:id="rId2"/>
    <p:sldLayoutId id="2147484259" r:id="rId3"/>
    <p:sldLayoutId id="2147484260" r:id="rId4"/>
    <p:sldLayoutId id="2147484261" r:id="rId5"/>
    <p:sldLayoutId id="2147484262" r:id="rId6"/>
    <p:sldLayoutId id="2147484263" r:id="rId7"/>
    <p:sldLayoutId id="2147484264" r:id="rId8"/>
    <p:sldLayoutId id="2147484265" r:id="rId9"/>
    <p:sldLayoutId id="2147484266" r:id="rId10"/>
    <p:sldLayoutId id="2147484267" r:id="rId11"/>
    <p:sldLayoutId id="2147484268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>
            <a:extLst>
              <a:ext uri="{FF2B5EF4-FFF2-40B4-BE49-F238E27FC236}">
                <a16:creationId xmlns:a16="http://schemas.microsoft.com/office/drawing/2014/main" id="{8D063893-3AE8-284D-A275-E8FDFBA4D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63" name="Rectangle 1027">
            <a:extLst>
              <a:ext uri="{FF2B5EF4-FFF2-40B4-BE49-F238E27FC236}">
                <a16:creationId xmlns:a16="http://schemas.microsoft.com/office/drawing/2014/main" id="{F0E13FE8-6F14-1F47-B2FE-525895119A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624DA32-BF01-BA4E-9E10-47ABCA88245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44215C59-8EB3-1A4D-A592-4164F6136CD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C01B96E-8C0C-4A40-AEED-3BB3936E33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0966" name="Line 1032">
            <a:extLst>
              <a:ext uri="{FF2B5EF4-FFF2-40B4-BE49-F238E27FC236}">
                <a16:creationId xmlns:a16="http://schemas.microsoft.com/office/drawing/2014/main" id="{259D7F8C-F1D6-F841-8CC7-81402C595EB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7" name="Line 1033">
            <a:extLst>
              <a:ext uri="{FF2B5EF4-FFF2-40B4-BE49-F238E27FC236}">
                <a16:creationId xmlns:a16="http://schemas.microsoft.com/office/drawing/2014/main" id="{8B3213CB-59D2-6C41-9062-D9953F23805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9" r:id="rId1"/>
    <p:sldLayoutId id="2147484232" r:id="rId2"/>
    <p:sldLayoutId id="2147484233" r:id="rId3"/>
    <p:sldLayoutId id="2147484234" r:id="rId4"/>
    <p:sldLayoutId id="2147484235" r:id="rId5"/>
    <p:sldLayoutId id="2147484236" r:id="rId6"/>
    <p:sldLayoutId id="2147484237" r:id="rId7"/>
    <p:sldLayoutId id="2147484238" r:id="rId8"/>
    <p:sldLayoutId id="2147484239" r:id="rId9"/>
    <p:sldLayoutId id="2147484240" r:id="rId10"/>
    <p:sldLayoutId id="2147484241" r:id="rId11"/>
    <p:sldLayoutId id="214748424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1026">
            <a:extLst>
              <a:ext uri="{FF2B5EF4-FFF2-40B4-BE49-F238E27FC236}">
                <a16:creationId xmlns:a16="http://schemas.microsoft.com/office/drawing/2014/main" id="{86836D00-ED4E-7446-B2C1-5E2FAE20C9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74083" name="Rectangle 1027">
            <a:extLst>
              <a:ext uri="{FF2B5EF4-FFF2-40B4-BE49-F238E27FC236}">
                <a16:creationId xmlns:a16="http://schemas.microsoft.com/office/drawing/2014/main" id="{2FD858EB-A165-8141-97D5-2226233C3A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48B0D79-436D-FB48-95D4-FC336984622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7CF08AB-ED2E-BF42-B037-91CF124B5F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8E65CC38-3E71-D246-9F7F-3BD7D1A126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74086" name="Line 1032">
            <a:extLst>
              <a:ext uri="{FF2B5EF4-FFF2-40B4-BE49-F238E27FC236}">
                <a16:creationId xmlns:a16="http://schemas.microsoft.com/office/drawing/2014/main" id="{46DE66B3-A632-3246-8565-365576AD349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87" name="Line 1033">
            <a:extLst>
              <a:ext uri="{FF2B5EF4-FFF2-40B4-BE49-F238E27FC236}">
                <a16:creationId xmlns:a16="http://schemas.microsoft.com/office/drawing/2014/main" id="{22EE3315-5FDC-CA4D-816E-C2D3049E1E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6">
            <a:extLst>
              <a:ext uri="{FF2B5EF4-FFF2-40B4-BE49-F238E27FC236}">
                <a16:creationId xmlns:a16="http://schemas.microsoft.com/office/drawing/2014/main" id="{A18EE8B4-BBF7-AE43-B375-09AB4308E3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4275" name="Rectangle 1027">
            <a:extLst>
              <a:ext uri="{FF2B5EF4-FFF2-40B4-BE49-F238E27FC236}">
                <a16:creationId xmlns:a16="http://schemas.microsoft.com/office/drawing/2014/main" id="{D3D5D8BF-FB5D-CA4D-BE7C-6654927D57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08591EBF-3630-B447-99EB-B420ED3BCE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17CD1A4-FE98-F94E-B1EB-5E90D402AD4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3AE6B060-9B51-B148-8D1F-AD3AE806D6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4278" name="Line 1032">
            <a:extLst>
              <a:ext uri="{FF2B5EF4-FFF2-40B4-BE49-F238E27FC236}">
                <a16:creationId xmlns:a16="http://schemas.microsoft.com/office/drawing/2014/main" id="{EA4B46F5-7E54-DB49-AB27-2E343D07BC7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9" name="Line 1033">
            <a:extLst>
              <a:ext uri="{FF2B5EF4-FFF2-40B4-BE49-F238E27FC236}">
                <a16:creationId xmlns:a16="http://schemas.microsoft.com/office/drawing/2014/main" id="{B8E0E5E9-79AF-8443-ADC1-8E97B672039C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4" r:id="rId1"/>
    <p:sldLayoutId id="2147484295" r:id="rId2"/>
    <p:sldLayoutId id="2147484296" r:id="rId3"/>
    <p:sldLayoutId id="2147484297" r:id="rId4"/>
    <p:sldLayoutId id="2147484298" r:id="rId5"/>
    <p:sldLayoutId id="2147484299" r:id="rId6"/>
    <p:sldLayoutId id="2147484300" r:id="rId7"/>
    <p:sldLayoutId id="2147484301" r:id="rId8"/>
    <p:sldLayoutId id="2147484302" r:id="rId9"/>
    <p:sldLayoutId id="2147484303" r:id="rId10"/>
    <p:sldLayoutId id="2147484304" r:id="rId11"/>
    <p:sldLayoutId id="214748430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dl.acm.org/citation.cfm?id=366800" TargetMode="Externa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e.neu.edu/conf/isca2006/" TargetMode="External"/><Relationship Id="rId2" Type="http://schemas.openxmlformats.org/officeDocument/2006/relationships/hyperlink" Target="https://people.inf.ethz.ch/omutlu/pub/qureshi_isca06.pdf" TargetMode="External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4.tiff"/><Relationship Id="rId4" Type="http://schemas.openxmlformats.org/officeDocument/2006/relationships/hyperlink" Target="https://people.inf.ethz.ch/omutlu/pub/qureshi_isca06_talk.ppt" TargetMode="Externa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21920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22b: Memory Hierarchy 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and Caches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16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>
            <a:extLst>
              <a:ext uri="{FF2B5EF4-FFF2-40B4-BE49-F238E27FC236}">
                <a16:creationId xmlns:a16="http://schemas.microsoft.com/office/drawing/2014/main" id="{E5A495FE-B8B1-EA4D-B5F4-9E1BDFE165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2EF7D-602D-DE44-AA6B-112BF28F08B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Bigger is slower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SRAM, 512 Bytes, sub-nanosec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SRAM,  KByte~MByte, ~nanosec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DRAM, Gigabyte, ~50 nanosec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Hard Disk, Terabyte, ~10 millisec</a:t>
            </a:r>
          </a:p>
          <a:p>
            <a:endParaRPr lang="en-US" altLang="en-US" sz="1000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Faster is more expensive (dollars and chip area)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SRAM, &lt; 10$ per Megabyte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DRAM, &lt; 1$ per Megabyte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Hard Disk &lt; 1$ per Gigabyte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These sample values (circa ~2011) scale with time</a:t>
            </a:r>
          </a:p>
          <a:p>
            <a:endParaRPr lang="en-US" altLang="en-US" sz="1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Other technologies have their place as well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Flash memory (mature), PC-RAM, MRAM, RRAM (not mature yet)</a:t>
            </a:r>
          </a:p>
        </p:txBody>
      </p:sp>
      <p:sp>
        <p:nvSpPr>
          <p:cNvPr id="99331" name="Slide Number Placeholder 3">
            <a:extLst>
              <a:ext uri="{FF2B5EF4-FFF2-40B4-BE49-F238E27FC236}">
                <a16:creationId xmlns:a16="http://schemas.microsoft.com/office/drawing/2014/main" id="{48DEB986-BA47-764F-B035-375C339C3B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78AF1C8-AC10-B14C-A2C3-A062EA54F20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>
            <a:extLst>
              <a:ext uri="{FF2B5EF4-FFF2-40B4-BE49-F238E27FC236}">
                <a16:creationId xmlns:a16="http://schemas.microsoft.com/office/drawing/2014/main" id="{9F145412-D19E-4D45-90F1-E69B0C588D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Why Memory Hierarchy?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4C12D-0FBD-F942-A0DA-FD137C1F875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We want both fast and large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But we cannot achieve both with a single level of memory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Have multiple levels of storage </a:t>
            </a:r>
            <a:r>
              <a:rPr lang="en-US" altLang="en-US">
                <a:ea typeface="ＭＳ Ｐゴシック" panose="020B0600070205080204" pitchFamily="34" charset="-128"/>
              </a:rPr>
              <a:t>(progressively bigger and slower as the levels are farther from the processor) and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ensure most of the data the processor needs is kept in the fast(er) level(s)</a:t>
            </a:r>
          </a:p>
        </p:txBody>
      </p:sp>
      <p:sp>
        <p:nvSpPr>
          <p:cNvPr id="100355" name="Slide Number Placeholder 3">
            <a:extLst>
              <a:ext uri="{FF2B5EF4-FFF2-40B4-BE49-F238E27FC236}">
                <a16:creationId xmlns:a16="http://schemas.microsoft.com/office/drawing/2014/main" id="{D270B87D-2298-AD47-A6F1-C3B3E6F815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E9133CC-A329-0840-BB71-4D34B46D004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>
            <a:extLst>
              <a:ext uri="{FF2B5EF4-FFF2-40B4-BE49-F238E27FC236}">
                <a16:creationId xmlns:a16="http://schemas.microsoft.com/office/drawing/2014/main" id="{24EF860C-C9B3-E346-B775-D2056A52FC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Memory Hierarchy</a:t>
            </a:r>
          </a:p>
        </p:txBody>
      </p:sp>
      <p:sp>
        <p:nvSpPr>
          <p:cNvPr id="101378" name="Content Placeholder 2">
            <a:extLst>
              <a:ext uri="{FF2B5EF4-FFF2-40B4-BE49-F238E27FC236}">
                <a16:creationId xmlns:a16="http://schemas.microsoft.com/office/drawing/2014/main" id="{BF9DEA2A-B307-9A4F-8D60-450B316F7AC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1379" name="Slide Number Placeholder 3">
            <a:extLst>
              <a:ext uri="{FF2B5EF4-FFF2-40B4-BE49-F238E27FC236}">
                <a16:creationId xmlns:a16="http://schemas.microsoft.com/office/drawing/2014/main" id="{B76FDCDE-F600-074F-A6EC-DDA2A35676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501E5BD-A618-3847-A17A-235D000E0A80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01380" name="Rectangle 3">
            <a:extLst>
              <a:ext uri="{FF2B5EF4-FFF2-40B4-BE49-F238E27FC236}">
                <a16:creationId xmlns:a16="http://schemas.microsoft.com/office/drawing/2014/main" id="{EEA30AAB-C798-B74E-A09D-FB1647026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1050" y="1447800"/>
            <a:ext cx="850900" cy="838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0000"/>
                </a:solidFill>
                <a:latin typeface="Calibri" panose="020F0502020204030204" pitchFamily="34" charset="0"/>
              </a:rPr>
              <a:t>fast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0000"/>
                </a:solidFill>
                <a:latin typeface="Calibri" panose="020F0502020204030204" pitchFamily="34" charset="0"/>
              </a:rPr>
              <a:t>small</a:t>
            </a:r>
          </a:p>
        </p:txBody>
      </p:sp>
      <p:sp>
        <p:nvSpPr>
          <p:cNvPr id="101381" name="Rectangle 4">
            <a:extLst>
              <a:ext uri="{FF2B5EF4-FFF2-40B4-BE49-F238E27FC236}">
                <a16:creationId xmlns:a16="http://schemas.microsoft.com/office/drawing/2014/main" id="{FCD3A02B-CA3C-8748-AC8E-350EC69706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5257800"/>
            <a:ext cx="5105400" cy="1143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0000"/>
                </a:solidFill>
                <a:latin typeface="Calibri" panose="020F0502020204030204" pitchFamily="34" charset="0"/>
              </a:rPr>
              <a:t>big but slow</a:t>
            </a:r>
          </a:p>
        </p:txBody>
      </p:sp>
      <p:sp>
        <p:nvSpPr>
          <p:cNvPr id="101382" name="Text Box 5">
            <a:extLst>
              <a:ext uri="{FF2B5EF4-FFF2-40B4-BE49-F238E27FC236}">
                <a16:creationId xmlns:a16="http://schemas.microsoft.com/office/drawing/2014/main" id="{5AEDE471-890E-904C-9E04-FC60E75EEB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625" y="1455738"/>
            <a:ext cx="3767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5F5F5F"/>
                </a:solidFill>
                <a:latin typeface="Calibri" panose="020F0502020204030204" pitchFamily="34" charset="0"/>
              </a:rPr>
              <a:t>move what you use here</a:t>
            </a:r>
          </a:p>
        </p:txBody>
      </p:sp>
      <p:sp>
        <p:nvSpPr>
          <p:cNvPr id="101383" name="Freeform 6">
            <a:extLst>
              <a:ext uri="{FF2B5EF4-FFF2-40B4-BE49-F238E27FC236}">
                <a16:creationId xmlns:a16="http://schemas.microsoft.com/office/drawing/2014/main" id="{EAADD83C-3DEC-D64E-B4CE-DDDB98A9E576}"/>
              </a:ext>
            </a:extLst>
          </p:cNvPr>
          <p:cNvSpPr>
            <a:spLocks/>
          </p:cNvSpPr>
          <p:nvPr/>
        </p:nvSpPr>
        <p:spPr bwMode="auto">
          <a:xfrm flipH="1" flipV="1">
            <a:off x="4648200" y="1533525"/>
            <a:ext cx="1219200" cy="446088"/>
          </a:xfrm>
          <a:custGeom>
            <a:avLst/>
            <a:gdLst>
              <a:gd name="T0" fmla="*/ 2147483646 w 768"/>
              <a:gd name="T1" fmla="*/ 2147483646 h 281"/>
              <a:gd name="T2" fmla="*/ 2147483646 w 768"/>
              <a:gd name="T3" fmla="*/ 2147483646 h 281"/>
              <a:gd name="T4" fmla="*/ 2147483646 w 768"/>
              <a:gd name="T5" fmla="*/ 2147483646 h 281"/>
              <a:gd name="T6" fmla="*/ 0 w 768"/>
              <a:gd name="T7" fmla="*/ 2147483646 h 281"/>
              <a:gd name="T8" fmla="*/ 0 60000 65536"/>
              <a:gd name="T9" fmla="*/ 0 60000 65536"/>
              <a:gd name="T10" fmla="*/ 0 60000 65536"/>
              <a:gd name="T11" fmla="*/ 0 60000 65536"/>
              <a:gd name="T12" fmla="*/ 0 w 768"/>
              <a:gd name="T13" fmla="*/ 0 h 281"/>
              <a:gd name="T14" fmla="*/ 768 w 768"/>
              <a:gd name="T15" fmla="*/ 281 h 2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8" h="281">
                <a:moveTo>
                  <a:pt x="768" y="138"/>
                </a:moveTo>
                <a:cubicBezTo>
                  <a:pt x="692" y="118"/>
                  <a:pt x="355" y="0"/>
                  <a:pt x="313" y="19"/>
                </a:cubicBezTo>
                <a:cubicBezTo>
                  <a:pt x="271" y="38"/>
                  <a:pt x="565" y="225"/>
                  <a:pt x="513" y="253"/>
                </a:cubicBezTo>
                <a:cubicBezTo>
                  <a:pt x="461" y="281"/>
                  <a:pt x="107" y="200"/>
                  <a:pt x="0" y="186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384" name="Text Box 7">
            <a:extLst>
              <a:ext uri="{FF2B5EF4-FFF2-40B4-BE49-F238E27FC236}">
                <a16:creationId xmlns:a16="http://schemas.microsoft.com/office/drawing/2014/main" id="{14947269-24D1-9E4C-A817-F869A18C2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838" y="5189538"/>
            <a:ext cx="17367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5F5F5F"/>
                </a:solidFill>
                <a:latin typeface="Calibri" panose="020F0502020204030204" pitchFamily="34" charset="0"/>
              </a:rPr>
              <a:t>backup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5F5F5F"/>
                </a:solidFill>
                <a:latin typeface="Calibri" panose="020F0502020204030204" pitchFamily="34" charset="0"/>
              </a:rPr>
              <a:t>everything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5F5F5F"/>
                </a:solidFill>
                <a:latin typeface="Calibri" panose="020F0502020204030204" pitchFamily="34" charset="0"/>
              </a:rPr>
              <a:t>here</a:t>
            </a:r>
          </a:p>
        </p:txBody>
      </p:sp>
      <p:sp>
        <p:nvSpPr>
          <p:cNvPr id="101385" name="Freeform 8">
            <a:extLst>
              <a:ext uri="{FF2B5EF4-FFF2-40B4-BE49-F238E27FC236}">
                <a16:creationId xmlns:a16="http://schemas.microsoft.com/office/drawing/2014/main" id="{BFA0E430-4762-844F-AD59-818AC35B67CB}"/>
              </a:ext>
            </a:extLst>
          </p:cNvPr>
          <p:cNvSpPr>
            <a:spLocks/>
          </p:cNvSpPr>
          <p:nvPr/>
        </p:nvSpPr>
        <p:spPr bwMode="auto">
          <a:xfrm flipH="1">
            <a:off x="2590800" y="5562600"/>
            <a:ext cx="1143000" cy="446088"/>
          </a:xfrm>
          <a:custGeom>
            <a:avLst/>
            <a:gdLst>
              <a:gd name="T0" fmla="*/ 2147483646 w 768"/>
              <a:gd name="T1" fmla="*/ 2147483646 h 281"/>
              <a:gd name="T2" fmla="*/ 2147483646 w 768"/>
              <a:gd name="T3" fmla="*/ 2147483646 h 281"/>
              <a:gd name="T4" fmla="*/ 2147483646 w 768"/>
              <a:gd name="T5" fmla="*/ 2147483646 h 281"/>
              <a:gd name="T6" fmla="*/ 0 w 768"/>
              <a:gd name="T7" fmla="*/ 2147483646 h 281"/>
              <a:gd name="T8" fmla="*/ 0 60000 65536"/>
              <a:gd name="T9" fmla="*/ 0 60000 65536"/>
              <a:gd name="T10" fmla="*/ 0 60000 65536"/>
              <a:gd name="T11" fmla="*/ 0 60000 65536"/>
              <a:gd name="T12" fmla="*/ 0 w 768"/>
              <a:gd name="T13" fmla="*/ 0 h 281"/>
              <a:gd name="T14" fmla="*/ 768 w 768"/>
              <a:gd name="T15" fmla="*/ 281 h 2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8" h="281">
                <a:moveTo>
                  <a:pt x="768" y="138"/>
                </a:moveTo>
                <a:cubicBezTo>
                  <a:pt x="692" y="118"/>
                  <a:pt x="355" y="0"/>
                  <a:pt x="313" y="19"/>
                </a:cubicBezTo>
                <a:cubicBezTo>
                  <a:pt x="271" y="38"/>
                  <a:pt x="565" y="225"/>
                  <a:pt x="513" y="253"/>
                </a:cubicBezTo>
                <a:cubicBezTo>
                  <a:pt x="461" y="281"/>
                  <a:pt x="107" y="200"/>
                  <a:pt x="0" y="186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386" name="Text Box 9">
            <a:extLst>
              <a:ext uri="{FF2B5EF4-FFF2-40B4-BE49-F238E27FC236}">
                <a16:creationId xmlns:a16="http://schemas.microsoft.com/office/drawing/2014/main" id="{B2C5ECFC-3750-5948-B3B8-77C63F1E2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43200"/>
            <a:ext cx="33877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0000"/>
                </a:solidFill>
                <a:latin typeface="Calibri" panose="020F0502020204030204" pitchFamily="34" charset="0"/>
              </a:rPr>
              <a:t>With good locality of reference, memory appears as fast as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0000"/>
                </a:solidFill>
                <a:latin typeface="Calibri" panose="020F0502020204030204" pitchFamily="34" charset="0"/>
              </a:rPr>
              <a:t>and as large as  </a:t>
            </a:r>
          </a:p>
        </p:txBody>
      </p:sp>
      <p:sp>
        <p:nvSpPr>
          <p:cNvPr id="101387" name="Line 10">
            <a:extLst>
              <a:ext uri="{FF2B5EF4-FFF2-40B4-BE49-F238E27FC236}">
                <a16:creationId xmlns:a16="http://schemas.microsoft.com/office/drawing/2014/main" id="{0364EDF0-1D20-684B-9735-9675C79090F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00400" y="1966913"/>
            <a:ext cx="2667000" cy="1919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lg" len="lg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388" name="Line 11">
            <a:extLst>
              <a:ext uri="{FF2B5EF4-FFF2-40B4-BE49-F238E27FC236}">
                <a16:creationId xmlns:a16="http://schemas.microsoft.com/office/drawing/2014/main" id="{68E7B3FD-C5A1-9746-A385-4FD8A8840941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3200" y="4343400"/>
            <a:ext cx="1522413" cy="9255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lg" len="lg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389" name="Line 12">
            <a:extLst>
              <a:ext uri="{FF2B5EF4-FFF2-40B4-BE49-F238E27FC236}">
                <a16:creationId xmlns:a16="http://schemas.microsoft.com/office/drawing/2014/main" id="{F0BA3927-9780-0D43-89CE-0122560F259D}"/>
              </a:ext>
            </a:extLst>
          </p:cNvPr>
          <p:cNvSpPr>
            <a:spLocks noChangeShapeType="1"/>
          </p:cNvSpPr>
          <p:nvPr/>
        </p:nvSpPr>
        <p:spPr bwMode="auto">
          <a:xfrm>
            <a:off x="6284913" y="2286000"/>
            <a:ext cx="0" cy="297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lg" len="sm"/>
            <a:tailEnd type="triangle" w="lg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" name="Group 13">
            <a:extLst>
              <a:ext uri="{FF2B5EF4-FFF2-40B4-BE49-F238E27FC236}">
                <a16:creationId xmlns:a16="http://schemas.microsoft.com/office/drawing/2014/main" id="{2AAA05A8-2066-1044-91AD-8DF89396F943}"/>
              </a:ext>
            </a:extLst>
          </p:cNvPr>
          <p:cNvGrpSpPr>
            <a:grpSpLocks/>
          </p:cNvGrpSpPr>
          <p:nvPr/>
        </p:nvGrpSpPr>
        <p:grpSpPr bwMode="auto">
          <a:xfrm>
            <a:off x="4648200" y="2286000"/>
            <a:ext cx="3276600" cy="2971800"/>
            <a:chOff x="2928" y="1440"/>
            <a:chExt cx="2064" cy="1872"/>
          </a:xfrm>
        </p:grpSpPr>
        <p:sp>
          <p:nvSpPr>
            <p:cNvPr id="101394" name="Rectangle 14">
              <a:extLst>
                <a:ext uri="{FF2B5EF4-FFF2-40B4-BE49-F238E27FC236}">
                  <a16:creationId xmlns:a16="http://schemas.microsoft.com/office/drawing/2014/main" id="{ADF5BD47-6CD6-9C4E-A5E3-463D7785F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2480"/>
              <a:ext cx="2064" cy="6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1395" name="Rectangle 15">
              <a:extLst>
                <a:ext uri="{FF2B5EF4-FFF2-40B4-BE49-F238E27FC236}">
                  <a16:creationId xmlns:a16="http://schemas.microsoft.com/office/drawing/2014/main" id="{E4C0A9EB-B5EB-2E4F-B718-339DB1604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4" y="1648"/>
              <a:ext cx="1152" cy="6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1396" name="Line 16">
              <a:extLst>
                <a:ext uri="{FF2B5EF4-FFF2-40B4-BE49-F238E27FC236}">
                  <a16:creationId xmlns:a16="http://schemas.microsoft.com/office/drawing/2014/main" id="{DC86610F-D206-0246-933D-4CBF3EA77C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0" y="1440"/>
              <a:ext cx="0" cy="20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lg" len="sm"/>
              <a:tailEnd type="triangle" w="lg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97" name="Line 17">
              <a:extLst>
                <a:ext uri="{FF2B5EF4-FFF2-40B4-BE49-F238E27FC236}">
                  <a16:creationId xmlns:a16="http://schemas.microsoft.com/office/drawing/2014/main" id="{DB536305-03C9-FC41-A785-6339B75733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0" y="2272"/>
              <a:ext cx="0" cy="20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lg" len="sm"/>
              <a:tailEnd type="triangle" w="lg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98" name="Line 18">
              <a:extLst>
                <a:ext uri="{FF2B5EF4-FFF2-40B4-BE49-F238E27FC236}">
                  <a16:creationId xmlns:a16="http://schemas.microsoft.com/office/drawing/2014/main" id="{783BEDAB-1EDC-5F4C-922B-AB24774C46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0" y="3104"/>
              <a:ext cx="0" cy="20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lg" len="sm"/>
              <a:tailEnd type="triangle" w="lg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1391" name="Group 19">
            <a:extLst>
              <a:ext uri="{FF2B5EF4-FFF2-40B4-BE49-F238E27FC236}">
                <a16:creationId xmlns:a16="http://schemas.microsoft.com/office/drawing/2014/main" id="{CAB8BB10-AF6E-4B4D-9905-0F3EC135FB5E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6477000" y="3124200"/>
            <a:ext cx="3810000" cy="1066800"/>
            <a:chOff x="2976" y="336"/>
            <a:chExt cx="2400" cy="816"/>
          </a:xfrm>
        </p:grpSpPr>
        <p:sp>
          <p:nvSpPr>
            <p:cNvPr id="101392" name="AutoShape 20">
              <a:extLst>
                <a:ext uri="{FF2B5EF4-FFF2-40B4-BE49-F238E27FC236}">
                  <a16:creationId xmlns:a16="http://schemas.microsoft.com/office/drawing/2014/main" id="{F78D363E-FE3E-6346-BFFE-9484432409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" y="336"/>
              <a:ext cx="2304" cy="480"/>
            </a:xfrm>
            <a:prstGeom prst="rightArrow">
              <a:avLst>
                <a:gd name="adj1" fmla="val 59583"/>
                <a:gd name="adj2" fmla="val 51467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FFFFFF"/>
                  </a:solidFill>
                  <a:latin typeface="Calibri" panose="020F0502020204030204" pitchFamily="34" charset="0"/>
                </a:rPr>
                <a:t>faster per byte</a:t>
              </a:r>
            </a:p>
          </p:txBody>
        </p:sp>
        <p:sp>
          <p:nvSpPr>
            <p:cNvPr id="101393" name="AutoShape 21">
              <a:extLst>
                <a:ext uri="{FF2B5EF4-FFF2-40B4-BE49-F238E27FC236}">
                  <a16:creationId xmlns:a16="http://schemas.microsoft.com/office/drawing/2014/main" id="{A7466DDE-E447-4347-961A-A034815743D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72" y="672"/>
              <a:ext cx="2304" cy="480"/>
            </a:xfrm>
            <a:prstGeom prst="rightArrow">
              <a:avLst>
                <a:gd name="adj1" fmla="val 59583"/>
                <a:gd name="adj2" fmla="val 56467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FFFFFF"/>
                  </a:solidFill>
                  <a:latin typeface="Calibri" panose="020F0502020204030204" pitchFamily="34" charset="0"/>
                </a:rPr>
                <a:t>cheaper per byte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itle 1">
            <a:extLst>
              <a:ext uri="{FF2B5EF4-FFF2-40B4-BE49-F238E27FC236}">
                <a16:creationId xmlns:a16="http://schemas.microsoft.com/office/drawing/2014/main" id="{74892F0C-AD0F-C74A-80EC-95AD71DAA3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Hierarchy</a:t>
            </a:r>
          </a:p>
        </p:txBody>
      </p:sp>
      <p:sp>
        <p:nvSpPr>
          <p:cNvPr id="102402" name="Content Placeholder 2">
            <a:extLst>
              <a:ext uri="{FF2B5EF4-FFF2-40B4-BE49-F238E27FC236}">
                <a16:creationId xmlns:a16="http://schemas.microsoft.com/office/drawing/2014/main" id="{840ECC85-E615-0449-B482-8BFDD2B178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Fundamental tradeoff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Fast memory: small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Large memory: slow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Memory hierarchy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Latency, cost, size,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    bandwidth</a:t>
            </a:r>
          </a:p>
        </p:txBody>
      </p:sp>
      <p:sp>
        <p:nvSpPr>
          <p:cNvPr id="102403" name="Slide Number Placeholder 3">
            <a:extLst>
              <a:ext uri="{FF2B5EF4-FFF2-40B4-BE49-F238E27FC236}">
                <a16:creationId xmlns:a16="http://schemas.microsoft.com/office/drawing/2014/main" id="{D5FE59F5-974C-2C4D-B279-B2B9F28ED2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CE1DD80-F417-884C-9348-7C263E802CD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02404" name="Rectangle 5">
            <a:extLst>
              <a:ext uri="{FF2B5EF4-FFF2-40B4-BE49-F238E27FC236}">
                <a16:creationId xmlns:a16="http://schemas.microsoft.com/office/drawing/2014/main" id="{23ED62AA-A1C7-B04D-A611-344C73143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5" y="3398838"/>
            <a:ext cx="887413" cy="12747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05" name="Rectangle 6">
            <a:extLst>
              <a:ext uri="{FF2B5EF4-FFF2-40B4-BE49-F238E27FC236}">
                <a16:creationId xmlns:a16="http://schemas.microsoft.com/office/drawing/2014/main" id="{D0ED5107-37DD-3C4E-9C97-96C4C8475C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013" y="2035175"/>
            <a:ext cx="2489200" cy="41560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06" name="TextBox 7">
            <a:extLst>
              <a:ext uri="{FF2B5EF4-FFF2-40B4-BE49-F238E27FC236}">
                <a16:creationId xmlns:a16="http://schemas.microsoft.com/office/drawing/2014/main" id="{DE5BA5D8-CF1B-3D49-BE56-2D23632686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5" y="3833813"/>
            <a:ext cx="673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CPU</a:t>
            </a:r>
          </a:p>
        </p:txBody>
      </p:sp>
      <p:sp>
        <p:nvSpPr>
          <p:cNvPr id="102407" name="TextBox 8">
            <a:extLst>
              <a:ext uri="{FF2B5EF4-FFF2-40B4-BE49-F238E27FC236}">
                <a16:creationId xmlns:a16="http://schemas.microsoft.com/office/drawing/2014/main" id="{D505680F-A01F-7F49-B137-B3514B7D9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925" y="3559175"/>
            <a:ext cx="10175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Main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Memory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(DRAM)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08" name="TextBox 9">
            <a:extLst>
              <a:ext uri="{FF2B5EF4-FFF2-40B4-BE49-F238E27FC236}">
                <a16:creationId xmlns:a16="http://schemas.microsoft.com/office/drawing/2014/main" id="{8F3AB7EC-7FE5-3D46-A590-914406417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963" y="4202113"/>
            <a:ext cx="492125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RF</a:t>
            </a:r>
          </a:p>
        </p:txBody>
      </p:sp>
      <p:sp>
        <p:nvSpPr>
          <p:cNvPr id="102409" name="Rectangle 10">
            <a:extLst>
              <a:ext uri="{FF2B5EF4-FFF2-40B4-BE49-F238E27FC236}">
                <a16:creationId xmlns:a16="http://schemas.microsoft.com/office/drawing/2014/main" id="{DDF01213-4BAF-214D-B77C-AA186EB9A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0338" y="3398838"/>
            <a:ext cx="885825" cy="12747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10" name="TextBox 11">
            <a:extLst>
              <a:ext uri="{FF2B5EF4-FFF2-40B4-BE49-F238E27FC236}">
                <a16:creationId xmlns:a16="http://schemas.microsoft.com/office/drawing/2014/main" id="{D940F9DB-E46D-BA44-A214-B3AD167506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0338" y="3833813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cxnSp>
        <p:nvCxnSpPr>
          <p:cNvPr id="102411" name="Straight Arrow Connector 12">
            <a:extLst>
              <a:ext uri="{FF2B5EF4-FFF2-40B4-BE49-F238E27FC236}">
                <a16:creationId xmlns:a16="http://schemas.microsoft.com/office/drawing/2014/main" id="{D41BD836-0D7A-5347-9DA0-F6D58CB9154C}"/>
              </a:ext>
            </a:extLst>
          </p:cNvPr>
          <p:cNvCxnSpPr>
            <a:cxnSpLocks noChangeShapeType="1"/>
            <a:endCxn id="102409" idx="3"/>
          </p:cNvCxnSpPr>
          <p:nvPr/>
        </p:nvCxnSpPr>
        <p:spPr bwMode="auto">
          <a:xfrm rot="10800000">
            <a:off x="2316163" y="4037013"/>
            <a:ext cx="184785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12" name="Rectangle 13">
            <a:extLst>
              <a:ext uri="{FF2B5EF4-FFF2-40B4-BE49-F238E27FC236}">
                <a16:creationId xmlns:a16="http://schemas.microsoft.com/office/drawing/2014/main" id="{FEFDEC79-7933-C248-863D-3A6773BD3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25" y="996950"/>
            <a:ext cx="2160588" cy="51943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13" name="TextBox 14">
            <a:extLst>
              <a:ext uri="{FF2B5EF4-FFF2-40B4-BE49-F238E27FC236}">
                <a16:creationId xmlns:a16="http://schemas.microsoft.com/office/drawing/2014/main" id="{B1944A9A-804D-E94E-957C-3C43AEA6D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7113" y="3235325"/>
            <a:ext cx="1196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Hard Disk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102414" name="Straight Arrow Connector 15">
            <a:extLst>
              <a:ext uri="{FF2B5EF4-FFF2-40B4-BE49-F238E27FC236}">
                <a16:creationId xmlns:a16="http://schemas.microsoft.com/office/drawing/2014/main" id="{81CCBB92-84FE-CB46-B065-BCEA4FD4BAFF}"/>
              </a:ext>
            </a:extLst>
          </p:cNvPr>
          <p:cNvCxnSpPr>
            <a:cxnSpLocks noChangeShapeType="1"/>
            <a:stCxn id="102410" idx="1"/>
          </p:cNvCxnSpPr>
          <p:nvPr/>
        </p:nvCxnSpPr>
        <p:spPr bwMode="auto">
          <a:xfrm rot="10800000" flipV="1">
            <a:off x="1277938" y="4017963"/>
            <a:ext cx="152400" cy="7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Title 1">
            <a:extLst>
              <a:ext uri="{FF2B5EF4-FFF2-40B4-BE49-F238E27FC236}">
                <a16:creationId xmlns:a16="http://schemas.microsoft.com/office/drawing/2014/main" id="{3F5E6B19-C142-EE4B-B2EB-C26ADC6DBA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Locality</a:t>
            </a:r>
          </a:p>
        </p:txBody>
      </p:sp>
      <p:sp>
        <p:nvSpPr>
          <p:cNvPr id="66562" name="Content Placeholder 2">
            <a:extLst>
              <a:ext uri="{FF2B5EF4-FFF2-40B4-BE49-F238E27FC236}">
                <a16:creationId xmlns:a16="http://schemas.microsoft.com/office/drawing/2014/main" id="{6649533D-18F1-944C-9C7A-34239CD4BDE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One’s recent past is a very good predictor of his/her near future.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Temporal Locality</a:t>
            </a:r>
            <a:r>
              <a:rPr lang="en-US" altLang="en-US">
                <a:ea typeface="ＭＳ Ｐゴシック" panose="020B0600070205080204" pitchFamily="34" charset="-128"/>
              </a:rPr>
              <a:t>:  If you just did something, it is very likely that you will do the same thing again soon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since you are here today, there is a good chance you will be here again and again regularly	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Spatial Locality</a:t>
            </a:r>
            <a:r>
              <a:rPr lang="en-US" altLang="en-US">
                <a:ea typeface="ＭＳ Ｐゴシック" panose="020B0600070205080204" pitchFamily="34" charset="-128"/>
              </a:rPr>
              <a:t>:  If you did something, it is very likely you will do something similar/related (in space)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every time I find you in this room, you are probably sitting close to the same people</a:t>
            </a:r>
          </a:p>
        </p:txBody>
      </p:sp>
      <p:sp>
        <p:nvSpPr>
          <p:cNvPr id="103427" name="Slide Number Placeholder 3">
            <a:extLst>
              <a:ext uri="{FF2B5EF4-FFF2-40B4-BE49-F238E27FC236}">
                <a16:creationId xmlns:a16="http://schemas.microsoft.com/office/drawing/2014/main" id="{5FF4CA33-841D-4544-943F-7CAF1B4468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B8F96A3-09AC-9847-BA31-0CEB9ADCD85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itle 1">
            <a:extLst>
              <a:ext uri="{FF2B5EF4-FFF2-40B4-BE49-F238E27FC236}">
                <a16:creationId xmlns:a16="http://schemas.microsoft.com/office/drawing/2014/main" id="{1F2D4665-00BD-1F40-A521-FD87231483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Locality</a:t>
            </a:r>
          </a:p>
        </p:txBody>
      </p:sp>
      <p:sp>
        <p:nvSpPr>
          <p:cNvPr id="67586" name="Content Placeholder 2">
            <a:extLst>
              <a:ext uri="{FF2B5EF4-FFF2-40B4-BE49-F238E27FC236}">
                <a16:creationId xmlns:a16="http://schemas.microsoft.com/office/drawing/2014/main" id="{C21F0167-42BA-2C46-9DAB-7630561FBEA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“typical” program has a lot of locality in memory references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 typical programs are composed of “loops”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Temporal</a:t>
            </a:r>
            <a:r>
              <a:rPr lang="en-US" altLang="en-US">
                <a:ea typeface="ＭＳ Ｐゴシック" panose="020B0600070205080204" pitchFamily="34" charset="-128"/>
              </a:rPr>
              <a:t>: A program tends to reference the same memory location many times and all within a small window of time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Spatial</a:t>
            </a:r>
            <a:r>
              <a:rPr lang="en-US" altLang="en-US">
                <a:ea typeface="ＭＳ Ｐゴシック" panose="020B0600070205080204" pitchFamily="34" charset="-128"/>
              </a:rPr>
              <a:t>: A program tends to reference a cluster of memory locations at a time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most notable examples: 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1. instruction memory references 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2. array/data structure references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4451" name="Slide Number Placeholder 3">
            <a:extLst>
              <a:ext uri="{FF2B5EF4-FFF2-40B4-BE49-F238E27FC236}">
                <a16:creationId xmlns:a16="http://schemas.microsoft.com/office/drawing/2014/main" id="{B6F59007-184E-C144-896B-35D31C2071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02B4D93-9D15-944F-99AB-D4078CAAF0B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Title 1">
            <a:extLst>
              <a:ext uri="{FF2B5EF4-FFF2-40B4-BE49-F238E27FC236}">
                <a16:creationId xmlns:a16="http://schemas.microsoft.com/office/drawing/2014/main" id="{29081176-5AA4-DB4E-A5BE-31BF1AAC21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Caching Basics: Exploit Temporal Locality</a:t>
            </a:r>
          </a:p>
        </p:txBody>
      </p:sp>
      <p:sp>
        <p:nvSpPr>
          <p:cNvPr id="68610" name="Content Placeholder 2">
            <a:extLst>
              <a:ext uri="{FF2B5EF4-FFF2-40B4-BE49-F238E27FC236}">
                <a16:creationId xmlns:a16="http://schemas.microsoft.com/office/drawing/2014/main" id="{9B867225-E69B-184F-8721-73A65C6CA1D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Store recently accessed data in automatically managed fast memory (called cache)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Anticipation: the data will be accessed again soon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Temporal locality </a:t>
            </a:r>
            <a:r>
              <a:rPr lang="en-US" altLang="en-US">
                <a:ea typeface="ＭＳ Ｐゴシック" panose="020B0600070205080204" pitchFamily="34" charset="-128"/>
              </a:rPr>
              <a:t>principle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Recently accessed data will be again accessed in the near future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This is what Maurice Wilkes had in mind: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Wilkes,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Slave Memories and Dynamic Storage Allocation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IEEE Trans. On Electronic Computers, 1965.</a:t>
            </a:r>
          </a:p>
          <a:p>
            <a:pPr lvl="2"/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The use is discussed of a fast core memory of, say 32000 words as a slave to a slower core memory of, say, one million words in such a way that in practical cases the effective access time is nearer that of the fast memory than that of the slow memory.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endParaRPr lang="en-US" altLang="ja-JP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5475" name="Slide Number Placeholder 3">
            <a:extLst>
              <a:ext uri="{FF2B5EF4-FFF2-40B4-BE49-F238E27FC236}">
                <a16:creationId xmlns:a16="http://schemas.microsoft.com/office/drawing/2014/main" id="{70B35C51-8B8B-FD46-BCE0-3237DEB087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0F52359-0CD8-EF4F-9413-05465D4CCC1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Title 1">
            <a:extLst>
              <a:ext uri="{FF2B5EF4-FFF2-40B4-BE49-F238E27FC236}">
                <a16:creationId xmlns:a16="http://schemas.microsoft.com/office/drawing/2014/main" id="{AB7A91E1-D206-2949-8191-A1BF01B09E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Caching Basics: Exploit Spatial Locality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F30E5359-ACBB-E34B-8C1F-1CFD2DCAA5A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Store addresses adjacent to the recently accessed one in automatically managed fast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Logically divide memory into equal size blocks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Fetch to cache the accessed block in its entirety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Anticipation: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nearby data will be accessed soon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Spatial locality </a:t>
            </a:r>
            <a:r>
              <a:rPr lang="en-US" altLang="en-US">
                <a:ea typeface="ＭＳ Ｐゴシック" panose="020B0600070205080204" pitchFamily="34" charset="-128"/>
              </a:rPr>
              <a:t>principle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Nearby data in memory will be accessed in the near future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E.g., sequential instruction access, array traversal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This is what IBM 360/85 implemented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16 Kbyte cache with 64 byte blocks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Liptay,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Structural aspects of the System/360 Model 85 II: the cache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IBM Systems Journal, 1968.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6499" name="Slide Number Placeholder 3">
            <a:extLst>
              <a:ext uri="{FF2B5EF4-FFF2-40B4-BE49-F238E27FC236}">
                <a16:creationId xmlns:a16="http://schemas.microsoft.com/office/drawing/2014/main" id="{AC088D18-8AE8-FE49-9308-06A81B33AC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0FDBC5F-DEC2-F648-B526-0E9E0E78C35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itle 1">
            <a:extLst>
              <a:ext uri="{FF2B5EF4-FFF2-40B4-BE49-F238E27FC236}">
                <a16:creationId xmlns:a16="http://schemas.microsoft.com/office/drawing/2014/main" id="{5B62CA3B-EA09-4D41-BAE1-A2D5BE08D1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Bookshelf Analogy</a:t>
            </a:r>
          </a:p>
        </p:txBody>
      </p:sp>
      <p:sp>
        <p:nvSpPr>
          <p:cNvPr id="107522" name="Content Placeholder 2">
            <a:extLst>
              <a:ext uri="{FF2B5EF4-FFF2-40B4-BE49-F238E27FC236}">
                <a16:creationId xmlns:a16="http://schemas.microsoft.com/office/drawing/2014/main" id="{AB4CBB92-E581-B247-AA43-8E8EDD812D0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Book in your hand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Desk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Bookshelf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Boxes at home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Boxes in storage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Recently-used books tend to stay on desk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Comp Arch books, books for classes you are currently taking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Until the desk gets full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Adjacent books in the shelf needed around the same time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If I have organized/categorized my books well in the shelf</a:t>
            </a: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7523" name="Slide Number Placeholder 3">
            <a:extLst>
              <a:ext uri="{FF2B5EF4-FFF2-40B4-BE49-F238E27FC236}">
                <a16:creationId xmlns:a16="http://schemas.microsoft.com/office/drawing/2014/main" id="{1D8B2A4E-04D7-1145-8734-267AC48E5E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1327CEC-7FE8-DB45-AACA-752E40C0F0D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Title 1">
            <a:extLst>
              <a:ext uri="{FF2B5EF4-FFF2-40B4-BE49-F238E27FC236}">
                <a16:creationId xmlns:a16="http://schemas.microsoft.com/office/drawing/2014/main" id="{089361D5-B47E-5E4A-9C68-074E34C2E4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Caching in a Pipelined Design</a:t>
            </a:r>
          </a:p>
        </p:txBody>
      </p:sp>
      <p:sp>
        <p:nvSpPr>
          <p:cNvPr id="68610" name="Content Placeholder 2">
            <a:extLst>
              <a:ext uri="{FF2B5EF4-FFF2-40B4-BE49-F238E27FC236}">
                <a16:creationId xmlns:a16="http://schemas.microsoft.com/office/drawing/2014/main" id="{AF3DCF0D-B6A7-FA4D-9FE1-E4BC1A2F312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cache needs to be tightly integrated into the pipeline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Ideally, access in 1-cycle so that load-dependent operations do not stall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High frequency pipeline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Cannot make the cache large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But, we want a large cache AND a pipelined design</a:t>
            </a: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Idea: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Cache hierarchy</a:t>
            </a:r>
            <a:endParaRPr lang="en-US" altLang="en-US">
              <a:solidFill>
                <a:srgbClr val="FF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08547" name="Slide Number Placeholder 3">
            <a:extLst>
              <a:ext uri="{FF2B5EF4-FFF2-40B4-BE49-F238E27FC236}">
                <a16:creationId xmlns:a16="http://schemas.microsoft.com/office/drawing/2014/main" id="{32D4D024-9A57-9446-8974-97C6A66852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A2EECC9-3267-4542-97AB-63A5196040D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08548" name="Rectangle 4">
            <a:extLst>
              <a:ext uri="{FF2B5EF4-FFF2-40B4-BE49-F238E27FC236}">
                <a16:creationId xmlns:a16="http://schemas.microsoft.com/office/drawing/2014/main" id="{2F9A88D9-97E1-0642-9BD1-51D39ADBC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7463" y="4297363"/>
            <a:ext cx="885825" cy="12731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8549" name="Rectangle 5">
            <a:extLst>
              <a:ext uri="{FF2B5EF4-FFF2-40B4-BE49-F238E27FC236}">
                <a16:creationId xmlns:a16="http://schemas.microsoft.com/office/drawing/2014/main" id="{A5200734-AB69-454C-A1E4-207D9362D2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6925" y="3168650"/>
            <a:ext cx="2749550" cy="31496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8550" name="TextBox 6">
            <a:extLst>
              <a:ext uri="{FF2B5EF4-FFF2-40B4-BE49-F238E27FC236}">
                <a16:creationId xmlns:a16="http://schemas.microsoft.com/office/drawing/2014/main" id="{B4706BCA-05CF-5A45-A7E4-5E15844441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9063" y="4730750"/>
            <a:ext cx="671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CPU</a:t>
            </a:r>
          </a:p>
        </p:txBody>
      </p:sp>
      <p:sp>
        <p:nvSpPr>
          <p:cNvPr id="108551" name="TextBox 7">
            <a:extLst>
              <a:ext uri="{FF2B5EF4-FFF2-40B4-BE49-F238E27FC236}">
                <a16:creationId xmlns:a16="http://schemas.microsoft.com/office/drawing/2014/main" id="{CA4B4BEA-7950-7548-B563-47A11B72A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2900" y="4297363"/>
            <a:ext cx="10175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Main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Memory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(DRAM)</a:t>
            </a:r>
          </a:p>
        </p:txBody>
      </p:sp>
      <p:sp>
        <p:nvSpPr>
          <p:cNvPr id="108552" name="TextBox 8">
            <a:extLst>
              <a:ext uri="{FF2B5EF4-FFF2-40B4-BE49-F238E27FC236}">
                <a16:creationId xmlns:a16="http://schemas.microsoft.com/office/drawing/2014/main" id="{177FE9BD-61D8-A644-8376-09C558856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4313" y="5100638"/>
            <a:ext cx="492125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RF</a:t>
            </a:r>
          </a:p>
        </p:txBody>
      </p:sp>
      <p:sp>
        <p:nvSpPr>
          <p:cNvPr id="108553" name="Rectangle 9">
            <a:extLst>
              <a:ext uri="{FF2B5EF4-FFF2-40B4-BE49-F238E27FC236}">
                <a16:creationId xmlns:a16="http://schemas.microsoft.com/office/drawing/2014/main" id="{FCD5F739-320B-294D-B291-86653661D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5688" y="4297363"/>
            <a:ext cx="887412" cy="12731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8554" name="TextBox 10">
            <a:extLst>
              <a:ext uri="{FF2B5EF4-FFF2-40B4-BE49-F238E27FC236}">
                <a16:creationId xmlns:a16="http://schemas.microsoft.com/office/drawing/2014/main" id="{89E60CBD-EEFC-E849-A577-4626BAED5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5688" y="4730750"/>
            <a:ext cx="8874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Level1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cxnSp>
        <p:nvCxnSpPr>
          <p:cNvPr id="108555" name="Straight Arrow Connector 11">
            <a:extLst>
              <a:ext uri="{FF2B5EF4-FFF2-40B4-BE49-F238E27FC236}">
                <a16:creationId xmlns:a16="http://schemas.microsoft.com/office/drawing/2014/main" id="{F4CCC76D-C612-C249-8DB9-1058FDAA1BA9}"/>
              </a:ext>
            </a:extLst>
          </p:cNvPr>
          <p:cNvCxnSpPr>
            <a:cxnSpLocks noChangeShapeType="1"/>
            <a:endCxn id="108553" idx="3"/>
          </p:cNvCxnSpPr>
          <p:nvPr/>
        </p:nvCxnSpPr>
        <p:spPr bwMode="auto">
          <a:xfrm rot="10800000">
            <a:off x="3213100" y="4933950"/>
            <a:ext cx="266382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4754BF9A-11AF-C04D-A579-F1A3CE7996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0475" y="3811588"/>
            <a:ext cx="1306513" cy="20621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C194F7-8D6C-A641-925B-24375D947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0475" y="4568825"/>
            <a:ext cx="1306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Level 2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D84554A8-FA77-3640-AC39-862612D1A0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Readings for Today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BF8171DE-CBBB-8647-9915-5938D32474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Memory Hierarchy and Caches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Required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H&amp;H Chapters 8.1-8.3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Refresh: P&amp;P Chapter 3.5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Recommended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An early cache paper by Maurice Wilkes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Wilkes, 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Slave Memories and Dynamic Storage Allocation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en-US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IEEE Trans. On Electronic Computers, 1965. 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>
            <a:extLst>
              <a:ext uri="{FF2B5EF4-FFF2-40B4-BE49-F238E27FC236}">
                <a16:creationId xmlns:a16="http://schemas.microsoft.com/office/drawing/2014/main" id="{7616EDAA-3B45-C142-8CD2-E6E579C86C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 Note on Manual vs. Automatic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28BE2-26A5-C744-8B89-9FA143B941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Manual:</a:t>
            </a:r>
            <a:r>
              <a:rPr lang="en-US" altLang="en-US">
                <a:ea typeface="ＭＳ Ｐゴシック" panose="020B0600070205080204" pitchFamily="34" charset="-128"/>
              </a:rPr>
              <a:t> Programmer manages data movement across levels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too painful for programmers on substantial programs</a:t>
            </a:r>
          </a:p>
          <a:p>
            <a:pPr marL="342900" lvl="1" indent="0"/>
            <a:r>
              <a:rPr lang="en-US" altLang="en-US">
                <a:ea typeface="ＭＳ Ｐゴシック" panose="020B0600070205080204" pitchFamily="34" charset="-128"/>
              </a:rPr>
              <a:t> “core” vs “drum” memory in the 50’s</a:t>
            </a:r>
          </a:p>
          <a:p>
            <a:pPr marL="342900" lvl="1" indent="0"/>
            <a:r>
              <a:rPr lang="en-US" altLang="en-US">
                <a:ea typeface="ＭＳ Ｐゴシック" panose="020B0600070205080204" pitchFamily="34" charset="-128"/>
              </a:rPr>
              <a:t> still done in some embedded processors (on-chip scratch pad SRAM in lieu of a cache) and GPUs (called “shared memory”)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Automatic:</a:t>
            </a:r>
            <a:r>
              <a:rPr lang="en-US" altLang="en-US">
                <a:ea typeface="ＭＳ Ｐゴシック" panose="020B0600070205080204" pitchFamily="34" charset="-128"/>
              </a:rPr>
              <a:t> Hardware manages data movement across levels,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transparently to the programmer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++ programmer’s life is easier</a:t>
            </a:r>
          </a:p>
          <a:p>
            <a:pPr marL="342900" lvl="1" indent="0"/>
            <a:r>
              <a:rPr lang="en-US" altLang="en-US">
                <a:ea typeface="ＭＳ Ｐゴシック" panose="020B0600070205080204" pitchFamily="34" charset="-128"/>
              </a:rPr>
              <a:t> the average programmer doesn’t need to know about it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You don’t need to know how big the cache is and how it works to write a “correct” program! (What if you want a “fast” program?)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9571" name="Slide Number Placeholder 3">
            <a:extLst>
              <a:ext uri="{FF2B5EF4-FFF2-40B4-BE49-F238E27FC236}">
                <a16:creationId xmlns:a16="http://schemas.microsoft.com/office/drawing/2014/main" id="{74B33E3D-A5B7-4F41-A748-4E15E9311C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27312A6-432E-AB49-8E56-F9868007760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1">
            <a:extLst>
              <a:ext uri="{FF2B5EF4-FFF2-40B4-BE49-F238E27FC236}">
                <a16:creationId xmlns:a16="http://schemas.microsoft.com/office/drawing/2014/main" id="{52C9FD8F-DE8D-4B4B-AB3A-9414E47E78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Automatic Management in Memory Hierarchy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0E597-0C87-FB41-B35A-A7E445DAB6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Wilkes, 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Slave Memories and Dynamic Storage Allocation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en-US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IEEE Trans. On Electronic Computers, 1965.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“By a slave memory I mean one which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automatically accumulates to itself words </a:t>
            </a:r>
            <a:r>
              <a:rPr lang="en-US" altLang="en-US">
                <a:ea typeface="ＭＳ Ｐゴシック" panose="020B0600070205080204" pitchFamily="34" charset="-128"/>
              </a:rPr>
              <a:t>that come from a slower main memory, and keeps them available for subsequent use without it being necessary for the penalty of main memory access to be incurred again.”</a:t>
            </a:r>
            <a:endParaRPr lang="en-US" altLang="ja-JP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0595" name="Slide Number Placeholder 3">
            <a:extLst>
              <a:ext uri="{FF2B5EF4-FFF2-40B4-BE49-F238E27FC236}">
                <a16:creationId xmlns:a16="http://schemas.microsoft.com/office/drawing/2014/main" id="{32A8D626-7D17-DB49-898E-5425D0D349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7F00E60-7211-514A-8F41-79C7F30A412E}" type="slidenum">
              <a:rPr lang="en-US" altLang="en-US" sz="1600" i="1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600" i="1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5B76E5-ADF1-554E-8E35-68C38919F6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86868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>
            <a:extLst>
              <a:ext uri="{FF2B5EF4-FFF2-40B4-BE49-F238E27FC236}">
                <a16:creationId xmlns:a16="http://schemas.microsoft.com/office/drawing/2014/main" id="{8B62335A-BB80-7F48-A1CE-467DA89E69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Historical Aside: Other Cache Papers</a:t>
            </a:r>
          </a:p>
        </p:txBody>
      </p:sp>
      <p:sp>
        <p:nvSpPr>
          <p:cNvPr id="111618" name="Content Placeholder 2">
            <a:extLst>
              <a:ext uri="{FF2B5EF4-FFF2-40B4-BE49-F238E27FC236}">
                <a16:creationId xmlns:a16="http://schemas.microsoft.com/office/drawing/2014/main" id="{68C405E2-EFE5-774F-BF75-8CCA366463C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Fotheringham, “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Dynamic Storage Allocation in the Atlas Computer, Including an Automatic Use of a Backing Store</a:t>
            </a:r>
            <a:r>
              <a:rPr lang="en-US" altLang="en-US">
                <a:ea typeface="ＭＳ Ｐゴシック" panose="020B0600070205080204" pitchFamily="34" charset="-128"/>
              </a:rPr>
              <a:t>,” CACM 1961.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hlinkClick r:id="rId2"/>
              </a:rPr>
              <a:t>http://dl.acm.org/citation.cfm?id=366800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Bloom, Cohen, Porter, “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Considerations in the Design of a Computer with High Logic-to-Memory Speed Ratio</a:t>
            </a:r>
            <a:r>
              <a:rPr lang="en-US" altLang="en-US">
                <a:ea typeface="ＭＳ Ｐゴシック" panose="020B0600070205080204" pitchFamily="34" charset="-128"/>
              </a:rPr>
              <a:t>,” AIEE Gigacycle Computing Systems Winter Meeting, Jan. 1962.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1619" name="Slide Number Placeholder 3">
            <a:extLst>
              <a:ext uri="{FF2B5EF4-FFF2-40B4-BE49-F238E27FC236}">
                <a16:creationId xmlns:a16="http://schemas.microsoft.com/office/drawing/2014/main" id="{853B33AB-2BEF-CF4E-89AE-73453536A4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7008AD7-50B1-5C4C-9120-CEDCA10CF46C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22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1">
            <a:extLst>
              <a:ext uri="{FF2B5EF4-FFF2-40B4-BE49-F238E27FC236}">
                <a16:creationId xmlns:a16="http://schemas.microsoft.com/office/drawing/2014/main" id="{46417D69-C610-6243-BE53-A60D77C214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Modern Memory Hierarchy</a:t>
            </a:r>
          </a:p>
        </p:txBody>
      </p:sp>
      <p:sp>
        <p:nvSpPr>
          <p:cNvPr id="112642" name="Content Placeholder 2">
            <a:extLst>
              <a:ext uri="{FF2B5EF4-FFF2-40B4-BE49-F238E27FC236}">
                <a16:creationId xmlns:a16="http://schemas.microsoft.com/office/drawing/2014/main" id="{67816139-62F5-1247-A9B0-4E73E9F2402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2643" name="Slide Number Placeholder 3">
            <a:extLst>
              <a:ext uri="{FF2B5EF4-FFF2-40B4-BE49-F238E27FC236}">
                <a16:creationId xmlns:a16="http://schemas.microsoft.com/office/drawing/2014/main" id="{6ED9241F-C3D4-FE46-8660-7FCD77F75A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DA19E5E-5E90-034A-B634-F842379F8C1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12644" name="Rectangle 3">
            <a:extLst>
              <a:ext uri="{FF2B5EF4-FFF2-40B4-BE49-F238E27FC236}">
                <a16:creationId xmlns:a16="http://schemas.microsoft.com/office/drawing/2014/main" id="{A0C0EE4D-523D-1347-981E-216E05273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990600"/>
            <a:ext cx="7772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Register File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32 words, sub-nsec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L1 cache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~32 KB, ~nsec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L2 cache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512 KB ~ 1MB, many nsec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L3 cache, 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.....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Main memory (DRAM), 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GB, ~100 nsec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Swap Disk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100 GB, ~10 msec</a:t>
            </a:r>
          </a:p>
        </p:txBody>
      </p:sp>
      <p:grpSp>
        <p:nvGrpSpPr>
          <p:cNvPr id="112645" name="Group 4">
            <a:extLst>
              <a:ext uri="{FF2B5EF4-FFF2-40B4-BE49-F238E27FC236}">
                <a16:creationId xmlns:a16="http://schemas.microsoft.com/office/drawing/2014/main" id="{9AC27B0E-E2BC-7F45-AE08-0443D117DC8A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990600"/>
            <a:ext cx="6858000" cy="5480050"/>
            <a:chOff x="528" y="720"/>
            <a:chExt cx="4848" cy="3452"/>
          </a:xfrm>
        </p:grpSpPr>
        <p:sp>
          <p:nvSpPr>
            <p:cNvPr id="26" name="Rectangle 5">
              <a:extLst>
                <a:ext uri="{FF2B5EF4-FFF2-40B4-BE49-F238E27FC236}">
                  <a16:creationId xmlns:a16="http://schemas.microsoft.com/office/drawing/2014/main" id="{2D7BEA9E-2BEF-2E44-B6F6-7E2786F36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" y="720"/>
              <a:ext cx="1392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7" name="Rectangle 6">
              <a:extLst>
                <a:ext uri="{FF2B5EF4-FFF2-40B4-BE49-F238E27FC236}">
                  <a16:creationId xmlns:a16="http://schemas.microsoft.com/office/drawing/2014/main" id="{3C240B74-06B1-0B4C-B375-3E1E3DBA2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334"/>
              <a:ext cx="2016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8" name="Rectangle 7">
              <a:extLst>
                <a:ext uri="{FF2B5EF4-FFF2-40B4-BE49-F238E27FC236}">
                  <a16:creationId xmlns:a16="http://schemas.microsoft.com/office/drawing/2014/main" id="{D8643E93-9BB1-3D4A-960C-AE3926B41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935"/>
              <a:ext cx="2688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9" name="Rectangle 8">
              <a:extLst>
                <a:ext uri="{FF2B5EF4-FFF2-40B4-BE49-F238E27FC236}">
                  <a16:creationId xmlns:a16="http://schemas.microsoft.com/office/drawing/2014/main" id="{1B7762E2-F2EC-1848-9F70-44D051EA7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2546"/>
              <a:ext cx="3408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0" name="Rectangle 9">
              <a:extLst>
                <a:ext uri="{FF2B5EF4-FFF2-40B4-BE49-F238E27FC236}">
                  <a16:creationId xmlns:a16="http://schemas.microsoft.com/office/drawing/2014/main" id="{3F456977-69ED-3346-B087-69675AAEB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3167"/>
              <a:ext cx="4131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1" name="Rectangle 10">
              <a:extLst>
                <a:ext uri="{FF2B5EF4-FFF2-40B4-BE49-F238E27FC236}">
                  <a16:creationId xmlns:a16="http://schemas.microsoft.com/office/drawing/2014/main" id="{C85630C5-9512-3D4F-9DFD-6D0314DAF3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3788"/>
              <a:ext cx="4848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32" name="Line 11">
            <a:extLst>
              <a:ext uri="{FF2B5EF4-FFF2-40B4-BE49-F238E27FC236}">
                <a16:creationId xmlns:a16="http://schemas.microsoft.com/office/drawing/2014/main" id="{AE2BEBBD-14BA-8F44-8810-64E7F9CC6C8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752600"/>
            <a:ext cx="861060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" name="AutoShape 12">
            <a:extLst>
              <a:ext uri="{FF2B5EF4-FFF2-40B4-BE49-F238E27FC236}">
                <a16:creationId xmlns:a16="http://schemas.microsoft.com/office/drawing/2014/main" id="{68FA87F0-57E8-CE47-B006-D7D7CABC1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1219200"/>
            <a:ext cx="609600" cy="1066800"/>
          </a:xfrm>
          <a:prstGeom prst="curvedLeft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FC0128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" name="AutoShape 13">
            <a:extLst>
              <a:ext uri="{FF2B5EF4-FFF2-40B4-BE49-F238E27FC236}">
                <a16:creationId xmlns:a16="http://schemas.microsoft.com/office/drawing/2014/main" id="{4F16C743-1576-8F44-A56E-197E08F29B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5181600"/>
            <a:ext cx="609600" cy="1066800"/>
          </a:xfrm>
          <a:prstGeom prst="curvedLeft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FC0128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" name="AutoShape 14">
            <a:extLst>
              <a:ext uri="{FF2B5EF4-FFF2-40B4-BE49-F238E27FC236}">
                <a16:creationId xmlns:a16="http://schemas.microsoft.com/office/drawing/2014/main" id="{BE144ED8-FCE5-0C4C-8005-F9573771650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057400" y="1143000"/>
            <a:ext cx="609600" cy="1066800"/>
          </a:xfrm>
          <a:prstGeom prst="curvedLeft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FC0128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" name="AutoShape 15">
            <a:extLst>
              <a:ext uri="{FF2B5EF4-FFF2-40B4-BE49-F238E27FC236}">
                <a16:creationId xmlns:a16="http://schemas.microsoft.com/office/drawing/2014/main" id="{7F8ACD08-BD29-3B4E-A039-F6D1D2071A84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762000" y="5105400"/>
            <a:ext cx="609600" cy="1066800"/>
          </a:xfrm>
          <a:prstGeom prst="curvedLeft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FC0128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" name="Text Box 16">
            <a:extLst>
              <a:ext uri="{FF2B5EF4-FFF2-40B4-BE49-F238E27FC236}">
                <a16:creationId xmlns:a16="http://schemas.microsoft.com/office/drawing/2014/main" id="{3C9FF70E-EEE6-034A-899A-ED28DACA9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1317625"/>
            <a:ext cx="23399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m</a:t>
            </a:r>
            <a:r>
              <a:rPr lang="en-US" i="0" kern="0" dirty="0" err="1">
                <a:solidFill>
                  <a:srgbClr val="000000"/>
                </a:solidFill>
                <a:latin typeface="Calibri" charset="0"/>
                <a:cs typeface="ＭＳ Ｐゴシック" charset="0"/>
              </a:rPr>
              <a:t>anual</a:t>
            </a: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/compiler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register spilling</a:t>
            </a:r>
          </a:p>
        </p:txBody>
      </p:sp>
      <p:sp>
        <p:nvSpPr>
          <p:cNvPr id="38" name="Line 17">
            <a:extLst>
              <a:ext uri="{FF2B5EF4-FFF2-40B4-BE49-F238E27FC236}">
                <a16:creationId xmlns:a16="http://schemas.microsoft.com/office/drawing/2014/main" id="{B5CF9ACD-C8FF-DE47-92D3-5C4F3D2C5BF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5715000"/>
            <a:ext cx="861060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" name="Text Box 18">
            <a:extLst>
              <a:ext uri="{FF2B5EF4-FFF2-40B4-BE49-F238E27FC236}">
                <a16:creationId xmlns:a16="http://schemas.microsoft.com/office/drawing/2014/main" id="{79960DF4-6CD3-ED48-9D79-AAEE18820A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9838" y="5264150"/>
            <a:ext cx="14493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automatic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demand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paging</a:t>
            </a:r>
          </a:p>
        </p:txBody>
      </p:sp>
      <p:sp>
        <p:nvSpPr>
          <p:cNvPr id="40" name="Text Box 19">
            <a:extLst>
              <a:ext uri="{FF2B5EF4-FFF2-40B4-BE49-F238E27FC236}">
                <a16:creationId xmlns:a16="http://schemas.microsoft.com/office/drawing/2014/main" id="{F5CA1F9E-0431-C342-8787-26583BE75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7713" y="3054350"/>
            <a:ext cx="18827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Automatic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HW cache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management</a:t>
            </a:r>
          </a:p>
        </p:txBody>
      </p:sp>
      <p:sp>
        <p:nvSpPr>
          <p:cNvPr id="112655" name="Text Box 20">
            <a:extLst>
              <a:ext uri="{FF2B5EF4-FFF2-40B4-BE49-F238E27FC236}">
                <a16:creationId xmlns:a16="http://schemas.microsoft.com/office/drawing/2014/main" id="{9B2CBAB0-A22E-F046-8B2E-A90A5EC803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3338" y="1722438"/>
            <a:ext cx="16176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CC9900"/>
                </a:solidFill>
                <a:latin typeface="Calibri" panose="020F0502020204030204" pitchFamily="34" charset="0"/>
              </a:rPr>
              <a:t>Memory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CC9900"/>
                </a:solidFill>
                <a:latin typeface="Calibri" panose="020F0502020204030204" pitchFamily="34" charset="0"/>
              </a:rPr>
              <a:t>Abstraction</a:t>
            </a:r>
          </a:p>
        </p:txBody>
      </p:sp>
      <p:sp>
        <p:nvSpPr>
          <p:cNvPr id="42" name="AutoShape 21">
            <a:extLst>
              <a:ext uri="{FF2B5EF4-FFF2-40B4-BE49-F238E27FC236}">
                <a16:creationId xmlns:a16="http://schemas.microsoft.com/office/drawing/2014/main" id="{3B1D8F59-082F-2B44-A8F8-520A8F5FE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590800"/>
            <a:ext cx="457200" cy="3810000"/>
          </a:xfrm>
          <a:prstGeom prst="downArrow">
            <a:avLst>
              <a:gd name="adj1" fmla="val 44444"/>
              <a:gd name="adj2" fmla="val 41744"/>
            </a:avLst>
          </a:prstGeom>
          <a:solidFill>
            <a:srgbClr val="FC0128"/>
          </a:solidFill>
          <a:ln w="19050">
            <a:solidFill>
              <a:srgbClr val="FC0128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>
            <a:extLst>
              <a:ext uri="{FF2B5EF4-FFF2-40B4-BE49-F238E27FC236}">
                <a16:creationId xmlns:a16="http://schemas.microsoft.com/office/drawing/2014/main" id="{5DD61A7A-E7E7-9745-A3D4-D1240143E9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Hierarchical Latency Analysis</a:t>
            </a:r>
          </a:p>
        </p:txBody>
      </p:sp>
      <p:sp>
        <p:nvSpPr>
          <p:cNvPr id="75778" name="Content Placeholder 2">
            <a:extLst>
              <a:ext uri="{FF2B5EF4-FFF2-40B4-BE49-F238E27FC236}">
                <a16:creationId xmlns:a16="http://schemas.microsoft.com/office/drawing/2014/main" id="{318914E3-8A5F-BC48-80E7-EB11C9937BE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ea typeface="ＭＳ Ｐゴシック" panose="020B0600070205080204" pitchFamily="34" charset="-128"/>
              </a:rPr>
              <a:t>For a given memory hierarchy level </a:t>
            </a:r>
            <a:r>
              <a:rPr lang="en-US" altLang="en-US" sz="22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sz="2200">
                <a:ea typeface="ＭＳ Ｐゴシック" panose="020B0600070205080204" pitchFamily="34" charset="-128"/>
              </a:rPr>
              <a:t> it has a technology-intrinsic access time of </a:t>
            </a:r>
            <a:r>
              <a:rPr lang="en-US" altLang="en-US" sz="2200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sz="2200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i,</a:t>
            </a:r>
            <a:r>
              <a:rPr lang="en-US" altLang="en-US" sz="2200">
                <a:solidFill>
                  <a:schemeClr val="accent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200">
                <a:ea typeface="ＭＳ Ｐゴシック" panose="020B0600070205080204" pitchFamily="34" charset="-128"/>
              </a:rPr>
              <a:t>The perceived access time </a:t>
            </a:r>
            <a:r>
              <a:rPr lang="en-US" altLang="en-US" sz="2200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sz="2200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 sz="2200">
                <a:ea typeface="ＭＳ Ｐゴシック" panose="020B0600070205080204" pitchFamily="34" charset="-128"/>
              </a:rPr>
              <a:t>is longer than </a:t>
            </a:r>
            <a:r>
              <a:rPr lang="en-US" altLang="en-US" sz="2200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sz="2200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endParaRPr lang="en-US" altLang="en-US" sz="2200">
              <a:solidFill>
                <a:schemeClr val="accent1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sz="2200">
                <a:ea typeface="ＭＳ Ｐゴシック" panose="020B0600070205080204" pitchFamily="34" charset="-128"/>
              </a:rPr>
              <a:t>Except for the outer-most hierarchy, when looking for a given address there is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chance (hit-rate </a:t>
            </a: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h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ea typeface="ＭＳ Ｐゴシック" panose="020B0600070205080204" pitchFamily="34" charset="-128"/>
              </a:rPr>
              <a:t>) you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hit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and access time is </a:t>
            </a:r>
            <a:r>
              <a:rPr lang="en-US" altLang="ja-JP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ja-JP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chance (miss-rate </a:t>
            </a: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m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ea typeface="ＭＳ Ｐゴシック" panose="020B0600070205080204" pitchFamily="34" charset="-128"/>
              </a:rPr>
              <a:t>) you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miss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and access time </a:t>
            </a:r>
            <a:r>
              <a:rPr lang="en-US" altLang="ja-JP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ja-JP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ja-JP">
                <a:solidFill>
                  <a:schemeClr val="accent1"/>
                </a:solidFill>
                <a:ea typeface="ＭＳ Ｐゴシック" panose="020B0600070205080204" pitchFamily="34" charset="-128"/>
              </a:rPr>
              <a:t> +T</a:t>
            </a:r>
            <a:r>
              <a:rPr lang="en-US" altLang="ja-JP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i+1 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+ m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= 1</a:t>
            </a:r>
          </a:p>
          <a:p>
            <a:r>
              <a:rPr lang="en-US" altLang="en-US" sz="2200">
                <a:ea typeface="ＭＳ Ｐゴシック" panose="020B0600070205080204" pitchFamily="34" charset="-128"/>
              </a:rPr>
              <a:t>Thus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	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= h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·t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+ m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·(t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+ 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i+1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)</a:t>
            </a:r>
            <a:endParaRPr lang="en-US" altLang="en-US" baseline="-2500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		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= 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+ m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·T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i+1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		</a:t>
            </a: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			</a:t>
            </a:r>
          </a:p>
          <a:p>
            <a:pPr>
              <a:buFont typeface="Wingdings" pitchFamily="2" charset="2"/>
              <a:buNone/>
            </a:pPr>
            <a:endParaRPr lang="en-US" altLang="en-US" sz="1400">
              <a:solidFill>
                <a:schemeClr val="bg2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 sz="1400">
              <a:solidFill>
                <a:schemeClr val="bg2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h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 and </a:t>
            </a: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m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 are defined to be the hit-rate and miss-rate            of just the references that missed at L</a:t>
            </a:r>
            <a:r>
              <a:rPr lang="en-US" altLang="en-US" baseline="-25000">
                <a:solidFill>
                  <a:schemeClr val="bg2"/>
                </a:solidFill>
                <a:ea typeface="ＭＳ Ｐゴシック" panose="020B0600070205080204" pitchFamily="34" charset="-128"/>
              </a:rPr>
              <a:t>i-1  </a:t>
            </a:r>
            <a:endParaRPr lang="en-US" altLang="en-US">
              <a:solidFill>
                <a:schemeClr val="accent1"/>
              </a:solidFill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3667" name="Slide Number Placeholder 3">
            <a:extLst>
              <a:ext uri="{FF2B5EF4-FFF2-40B4-BE49-F238E27FC236}">
                <a16:creationId xmlns:a16="http://schemas.microsoft.com/office/drawing/2014/main" id="{76D92956-EFC0-BB4D-A21C-5C6E1A478C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2858EF7-2C4B-1249-8CED-8C076D51E44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>
            <a:extLst>
              <a:ext uri="{FF2B5EF4-FFF2-40B4-BE49-F238E27FC236}">
                <a16:creationId xmlns:a16="http://schemas.microsoft.com/office/drawing/2014/main" id="{E947C69F-8E6F-B741-9894-7060D65D1B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Hierarchy Design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6E510-8079-C241-94B9-24234EA66E6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Recursive latency equation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n-US" altLang="en-US" baseline="-25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			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baseline="-25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=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baseline="-25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+ m</a:t>
            </a:r>
            <a:r>
              <a:rPr lang="en-US" altLang="en-US" baseline="-25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·T</a:t>
            </a:r>
            <a:r>
              <a:rPr lang="en-US" altLang="en-US" baseline="-25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i+1   </a:t>
            </a:r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goal: achieve desired T</a:t>
            </a:r>
            <a:r>
              <a:rPr lang="en-US" altLang="en-US" baseline="-25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1 </a:t>
            </a:r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within allowed cost</a:t>
            </a:r>
            <a:endParaRPr lang="en-US" altLang="en-US" baseline="-25000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 err="1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 dirty="0" err="1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 </a:t>
            </a:r>
            <a:r>
              <a:rPr lang="en-US" altLang="en-US" dirty="0" err="1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t</a:t>
            </a:r>
            <a:r>
              <a:rPr lang="en-US" altLang="en-US" baseline="-25000" dirty="0" err="1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i</a:t>
            </a:r>
            <a:r>
              <a:rPr lang="en-US" altLang="en-US" dirty="0">
                <a:ea typeface="ＭＳ Ｐゴシック" panose="020B0600070205080204" pitchFamily="34" charset="-128"/>
                <a:sym typeface="Symbol" pitchFamily="2" charset="2"/>
              </a:rPr>
              <a:t> is desirable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Keep </a:t>
            </a:r>
            <a:r>
              <a:rPr lang="en-US" altLang="en-US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m</a:t>
            </a:r>
            <a:r>
              <a:rPr lang="en-US" altLang="en-US" baseline="-25000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low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increasing capacity </a:t>
            </a:r>
            <a:r>
              <a:rPr lang="en-US" altLang="en-US" sz="2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C</a:t>
            </a:r>
            <a:r>
              <a:rPr lang="en-US" altLang="en-US" sz="2000" baseline="-25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i</a:t>
            </a:r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 lowers </a:t>
            </a:r>
            <a:r>
              <a:rPr lang="en-US" altLang="en-US" sz="2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m</a:t>
            </a:r>
            <a:r>
              <a:rPr lang="en-US" altLang="en-US" sz="2000" baseline="-25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i</a:t>
            </a:r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,</a:t>
            </a:r>
            <a:r>
              <a:rPr lang="en-US" altLang="en-US" sz="2000" baseline="-25000" dirty="0">
                <a:ea typeface="ＭＳ Ｐゴシック" panose="020B0600070205080204" pitchFamily="34" charset="-128"/>
                <a:sym typeface="Symbol" pitchFamily="2" charset="2"/>
              </a:rPr>
              <a:t> </a:t>
            </a:r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but beware of increasing </a:t>
            </a:r>
            <a:r>
              <a:rPr lang="en-US" altLang="en-US" sz="2000" dirty="0" err="1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t</a:t>
            </a:r>
            <a:r>
              <a:rPr lang="en-US" altLang="en-US" sz="2000" baseline="-25000" dirty="0" err="1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i</a:t>
            </a:r>
            <a:endParaRPr lang="en-US" altLang="en-US" sz="2000" dirty="0">
              <a:solidFill>
                <a:schemeClr val="accent1"/>
              </a:solidFill>
              <a:ea typeface="ＭＳ Ｐゴシック" panose="020B0600070205080204" pitchFamily="34" charset="-128"/>
              <a:sym typeface="Symbol" pitchFamily="2" charset="2"/>
            </a:endParaRP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lower </a:t>
            </a:r>
            <a:r>
              <a:rPr lang="en-US" altLang="en-US" sz="2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m</a:t>
            </a:r>
            <a:r>
              <a:rPr lang="en-US" altLang="en-US" sz="2000" baseline="-25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i </a:t>
            </a:r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by smarter cache management (replacement::anticipate what you don’</a:t>
            </a:r>
            <a:r>
              <a:rPr lang="en-US" altLang="ja-JP" sz="2000" dirty="0">
                <a:ea typeface="ＭＳ Ｐゴシック" panose="020B0600070205080204" pitchFamily="34" charset="-128"/>
                <a:sym typeface="Symbol" pitchFamily="2" charset="2"/>
              </a:rPr>
              <a:t>t need, prefetching::anticipate what you will need)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Keep </a:t>
            </a:r>
            <a:r>
              <a:rPr lang="en-US" altLang="en-US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i+1</a:t>
            </a:r>
            <a:r>
              <a:rPr lang="en-US" altLang="en-US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low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faster lower hierarchies, but beware of increasing cost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introduce intermediate hierarchies as a compromise </a:t>
            </a:r>
            <a:endParaRPr lang="en-US" altLang="en-US" sz="2000" baseline="-25000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4691" name="Slide Number Placeholder 3">
            <a:extLst>
              <a:ext uri="{FF2B5EF4-FFF2-40B4-BE49-F238E27FC236}">
                <a16:creationId xmlns:a16="http://schemas.microsoft.com/office/drawing/2014/main" id="{5AA79FB3-6603-D845-8770-F471029B13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90242E8-6D2A-C54F-8E24-3734DD643B9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3">
            <a:extLst>
              <a:ext uri="{FF2B5EF4-FFF2-40B4-BE49-F238E27FC236}">
                <a16:creationId xmlns:a16="http://schemas.microsoft.com/office/drawing/2014/main" id="{E877703F-481F-9347-9248-573C27A12C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7772400" cy="5486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90nm P4, 3.6 GHz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L1 D-cache</a:t>
            </a:r>
          </a:p>
          <a:p>
            <a:pPr lvl="1"/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C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= 16K		</a:t>
            </a:r>
            <a:endParaRPr lang="en-US" altLang="en-US">
              <a:solidFill>
                <a:schemeClr val="bg2"/>
              </a:solidFill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>
                <a:ea typeface="ＭＳ Ｐゴシック" panose="020B0600070205080204" pitchFamily="34" charset="-128"/>
              </a:rPr>
              <a:t> = 4 cyc int / 9 cycle fp 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L2 D-cache</a:t>
            </a:r>
          </a:p>
          <a:p>
            <a:pPr lvl="1"/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C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2</a:t>
            </a:r>
            <a:r>
              <a:rPr lang="en-US" altLang="en-US">
                <a:ea typeface="ＭＳ Ｐゴシック" panose="020B0600070205080204" pitchFamily="34" charset="-128"/>
              </a:rPr>
              <a:t> =1024 KB </a:t>
            </a:r>
          </a:p>
          <a:p>
            <a:pPr lvl="1"/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2</a:t>
            </a:r>
            <a:r>
              <a:rPr lang="en-US" altLang="en-US">
                <a:ea typeface="ＭＳ Ｐゴシック" panose="020B0600070205080204" pitchFamily="34" charset="-128"/>
              </a:rPr>
              <a:t> = 18 cyc int / 18 cyc fp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Main memory</a:t>
            </a:r>
          </a:p>
          <a:p>
            <a:pPr lvl="1"/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3</a:t>
            </a:r>
            <a:r>
              <a:rPr lang="en-US" altLang="en-US" baseline="-25000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= ~ 50ns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or 180 cyc</a:t>
            </a:r>
          </a:p>
          <a:p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Notice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best case latency is not 1 	</a:t>
            </a:r>
            <a:endParaRPr lang="en-US" altLang="en-US">
              <a:solidFill>
                <a:schemeClr val="bg2"/>
              </a:solidFill>
              <a:ea typeface="ＭＳ Ｐゴシック" panose="020B0600070205080204" pitchFamily="34" charset="-128"/>
              <a:sym typeface="Symbol" pitchFamily="2" charset="2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worst case access latencies are into 500+ cycles</a:t>
            </a:r>
          </a:p>
        </p:txBody>
      </p:sp>
      <p:sp>
        <p:nvSpPr>
          <p:cNvPr id="186372" name="Text Box 4">
            <a:extLst>
              <a:ext uri="{FF2B5EF4-FFF2-40B4-BE49-F238E27FC236}">
                <a16:creationId xmlns:a16="http://schemas.microsoft.com/office/drawing/2014/main" id="{5543E6D6-2F65-EE47-B3D2-CE3B553620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1301750"/>
            <a:ext cx="33591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if m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=0.1, m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=0.1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	   T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=7.6, T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=36</a:t>
            </a:r>
          </a:p>
        </p:txBody>
      </p:sp>
      <p:sp>
        <p:nvSpPr>
          <p:cNvPr id="186373" name="Text Box 5">
            <a:extLst>
              <a:ext uri="{FF2B5EF4-FFF2-40B4-BE49-F238E27FC236}">
                <a16:creationId xmlns:a16="http://schemas.microsoft.com/office/drawing/2014/main" id="{E02A46BA-2521-AC42-9FE7-05EAAF3EA6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2232025"/>
            <a:ext cx="36401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if m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=0.01, m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=0.01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	   T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=4.2, T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=19.8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5F5F5F"/>
              </a:solidFill>
            </a:endParaRPr>
          </a:p>
        </p:txBody>
      </p:sp>
      <p:sp>
        <p:nvSpPr>
          <p:cNvPr id="186374" name="Text Box 6">
            <a:extLst>
              <a:ext uri="{FF2B5EF4-FFF2-40B4-BE49-F238E27FC236}">
                <a16:creationId xmlns:a16="http://schemas.microsoft.com/office/drawing/2014/main" id="{8B55E050-796D-7241-A284-BA725E0CA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3146425"/>
            <a:ext cx="38115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if m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</a:t>
            </a:r>
            <a:r>
              <a:rPr lang="en-US" altLang="en-US">
                <a:solidFill>
                  <a:srgbClr val="CC9900"/>
                </a:solidFill>
              </a:rPr>
              <a:t>0.05</a:t>
            </a:r>
            <a:r>
              <a:rPr lang="en-US" altLang="en-US">
                <a:solidFill>
                  <a:srgbClr val="5F5F5F"/>
                </a:solidFill>
              </a:rPr>
              <a:t>, m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=0.01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	   T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=5.00, T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=19.8</a:t>
            </a:r>
          </a:p>
        </p:txBody>
      </p:sp>
      <p:sp>
        <p:nvSpPr>
          <p:cNvPr id="186375" name="Text Box 7">
            <a:extLst>
              <a:ext uri="{FF2B5EF4-FFF2-40B4-BE49-F238E27FC236}">
                <a16:creationId xmlns:a16="http://schemas.microsoft.com/office/drawing/2014/main" id="{3D3C65A7-8FDA-C84E-930C-26A1133E5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4060825"/>
            <a:ext cx="37179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if m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=0.01, m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</a:t>
            </a:r>
            <a:r>
              <a:rPr lang="en-US" altLang="en-US">
                <a:solidFill>
                  <a:srgbClr val="CC9900"/>
                </a:solidFill>
              </a:rPr>
              <a:t>0.50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	   T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=5.08, T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=108</a:t>
            </a:r>
          </a:p>
        </p:txBody>
      </p:sp>
      <p:sp>
        <p:nvSpPr>
          <p:cNvPr id="115718" name="Title 1">
            <a:extLst>
              <a:ext uri="{FF2B5EF4-FFF2-40B4-BE49-F238E27FC236}">
                <a16:creationId xmlns:a16="http://schemas.microsoft.com/office/drawing/2014/main" id="{8B34B4C0-9193-0643-A17C-B3283A838350}"/>
              </a:ext>
            </a:extLst>
          </p:cNvPr>
          <p:cNvSpPr txBox="1">
            <a:spLocks/>
          </p:cNvSpPr>
          <p:nvPr/>
        </p:nvSpPr>
        <p:spPr bwMode="auto">
          <a:xfrm>
            <a:off x="1524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>
                <a:solidFill>
                  <a:srgbClr val="006633"/>
                </a:solidFill>
                <a:latin typeface="Garamond" panose="02020404030301010803" pitchFamily="18" charset="0"/>
              </a:rPr>
              <a:t>Intel Pentium 4 Example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2" grpId="0"/>
      <p:bldP spid="186373" grpId="0"/>
      <p:bldP spid="186374" grpId="0"/>
      <p:bldP spid="18637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Title 4">
            <a:extLst>
              <a:ext uri="{FF2B5EF4-FFF2-40B4-BE49-F238E27FC236}">
                <a16:creationId xmlns:a16="http://schemas.microsoft.com/office/drawing/2014/main" id="{B3B61342-CAAC-4D4A-84DD-0C03054F5BE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71500" y="1219200"/>
            <a:ext cx="8077200" cy="1752600"/>
          </a:xfrm>
        </p:spPr>
        <p:txBody>
          <a:bodyPr/>
          <a:lstStyle/>
          <a:p>
            <a:pPr algn="ctr"/>
            <a:r>
              <a:rPr lang="en-US" altLang="en-US" sz="4200" dirty="0">
                <a:ea typeface="ＭＳ Ｐゴシック" panose="020B0600070205080204" pitchFamily="34" charset="-128"/>
              </a:rPr>
              <a:t>We did not cover the following slides. They are for your preparation for the next lecture.</a:t>
            </a:r>
            <a:endParaRPr lang="en-US" altLang="en-US" sz="4200" i="1" dirty="0">
              <a:ea typeface="ＭＳ Ｐゴシック" panose="020B0600070205080204" pitchFamily="34" charset="-128"/>
            </a:endParaRPr>
          </a:p>
        </p:txBody>
      </p:sp>
      <p:sp>
        <p:nvSpPr>
          <p:cNvPr id="147458" name="Subtitle 5">
            <a:extLst>
              <a:ext uri="{FF2B5EF4-FFF2-40B4-BE49-F238E27FC236}">
                <a16:creationId xmlns:a16="http://schemas.microsoft.com/office/drawing/2014/main" id="{9DB6FDF7-35DA-6B4E-B3B2-45483634AFA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47459" name="Slide Number Placeholder 3">
            <a:extLst>
              <a:ext uri="{FF2B5EF4-FFF2-40B4-BE49-F238E27FC236}">
                <a16:creationId xmlns:a16="http://schemas.microsoft.com/office/drawing/2014/main" id="{D98AE309-1272-A24F-8CDB-8E56AC5CA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9C7D8B-1B60-6F4A-8448-9203B3C692E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5677169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4">
            <a:extLst>
              <a:ext uri="{FF2B5EF4-FFF2-40B4-BE49-F238E27FC236}">
                <a16:creationId xmlns:a16="http://schemas.microsoft.com/office/drawing/2014/main" id="{0D712343-2A89-364C-BEFC-4C7B4410737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Cache Basics and Operation</a:t>
            </a:r>
          </a:p>
        </p:txBody>
      </p:sp>
      <p:sp>
        <p:nvSpPr>
          <p:cNvPr id="117762" name="Rectangle 5">
            <a:extLst>
              <a:ext uri="{FF2B5EF4-FFF2-40B4-BE49-F238E27FC236}">
                <a16:creationId xmlns:a16="http://schemas.microsoft.com/office/drawing/2014/main" id="{B4F1E624-FC70-C24F-920E-8962B44E129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>
            <a:extLst>
              <a:ext uri="{FF2B5EF4-FFF2-40B4-BE49-F238E27FC236}">
                <a16:creationId xmlns:a16="http://schemas.microsoft.com/office/drawing/2014/main" id="{AADF843D-6DE8-0F43-94EE-C26E146217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</a:t>
            </a:r>
          </a:p>
        </p:txBody>
      </p:sp>
      <p:sp>
        <p:nvSpPr>
          <p:cNvPr id="81922" name="Content Placeholder 2">
            <a:extLst>
              <a:ext uri="{FF2B5EF4-FFF2-40B4-BE49-F238E27FC236}">
                <a16:creationId xmlns:a16="http://schemas.microsoft.com/office/drawing/2014/main" id="{025F17BC-A7FC-D34A-BBCD-7F5CAC5D566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Generically, any structure that “</a:t>
            </a:r>
            <a:r>
              <a:rPr lang="en-US" altLang="ja-JP" dirty="0" err="1">
                <a:ea typeface="ＭＳ Ｐゴシック" panose="020B0600070205080204" pitchFamily="34" charset="-128"/>
              </a:rPr>
              <a:t>memoizes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frequently used results to avoid repeating the long-latency operations required to reproduce the results from scratch, e.g. a web cache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Most commonly in the processor design context: an automatically-managed memory structure based on SRAM</a:t>
            </a:r>
          </a:p>
          <a:p>
            <a:pPr lvl="1"/>
            <a:r>
              <a:rPr lang="en-US" altLang="en-US" dirty="0" err="1">
                <a:ea typeface="ＭＳ Ｐゴシック" panose="020B0600070205080204" pitchFamily="34" charset="-128"/>
              </a:rPr>
              <a:t>memoize</a:t>
            </a:r>
            <a:r>
              <a:rPr lang="en-US" altLang="en-US" dirty="0">
                <a:ea typeface="ＭＳ Ｐゴシック" panose="020B0600070205080204" pitchFamily="34" charset="-128"/>
              </a:rPr>
              <a:t> in SRAM the most frequently accessed DRAM memory locations to avoid repeatedly paying for the DRAM access latency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9811" name="Slide Number Placeholder 3">
            <a:extLst>
              <a:ext uri="{FF2B5EF4-FFF2-40B4-BE49-F238E27FC236}">
                <a16:creationId xmlns:a16="http://schemas.microsoft.com/office/drawing/2014/main" id="{F91EF5C3-0C3C-EA4D-8294-FA2CFED87B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7A4F9C6-3E88-8144-A416-A1F30DD26B4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>
            <a:extLst>
              <a:ext uri="{FF2B5EF4-FFF2-40B4-BE49-F238E27FC236}">
                <a16:creationId xmlns:a16="http://schemas.microsoft.com/office/drawing/2014/main" id="{89F1E55F-A6AA-B845-988A-27D6DB6F2E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SRAM</a:t>
            </a:r>
          </a:p>
        </p:txBody>
      </p:sp>
      <p:sp>
        <p:nvSpPr>
          <p:cNvPr id="91138" name="Content Placeholder 2">
            <a:extLst>
              <a:ext uri="{FF2B5EF4-FFF2-40B4-BE49-F238E27FC236}">
                <a16:creationId xmlns:a16="http://schemas.microsoft.com/office/drawing/2014/main" id="{3FA86B87-EEBA-194C-B0A6-01F34188A8A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1139" name="Slide Number Placeholder 3">
            <a:extLst>
              <a:ext uri="{FF2B5EF4-FFF2-40B4-BE49-F238E27FC236}">
                <a16:creationId xmlns:a16="http://schemas.microsoft.com/office/drawing/2014/main" id="{0708A774-13B2-FF4C-B6E3-BC4E04C8B0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E45E372-A14B-9644-A777-E77393D3404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91140" name="Rectangle 4">
            <a:extLst>
              <a:ext uri="{FF2B5EF4-FFF2-40B4-BE49-F238E27FC236}">
                <a16:creationId xmlns:a16="http://schemas.microsoft.com/office/drawing/2014/main" id="{17D0F499-AD2C-6143-B881-F6C68952D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3733800"/>
            <a:ext cx="2209800" cy="2057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bit-cell array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5F5F5F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baseline="30000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 row x 2</a:t>
            </a:r>
            <a:r>
              <a:rPr lang="en-US" altLang="en-US" sz="1800" baseline="30000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-col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5F5F5F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(n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  <a:sym typeface="Symbol" pitchFamily="2" charset="2"/>
              </a:rPr>
              <a:t>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m to minimize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overall latency)</a:t>
            </a:r>
          </a:p>
        </p:txBody>
      </p:sp>
      <p:sp>
        <p:nvSpPr>
          <p:cNvPr id="91141" name="AutoShape 5">
            <a:extLst>
              <a:ext uri="{FF2B5EF4-FFF2-40B4-BE49-F238E27FC236}">
                <a16:creationId xmlns:a16="http://schemas.microsoft.com/office/drawing/2014/main" id="{9BCAEE8A-618C-4046-AEA6-10157549C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6096000"/>
            <a:ext cx="2209800" cy="228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328 w 21600"/>
              <a:gd name="T13" fmla="*/ 2328 h 21600"/>
              <a:gd name="T14" fmla="*/ 19272 w 21600"/>
              <a:gd name="T15" fmla="*/ 1927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55" y="21600"/>
                </a:lnTo>
                <a:lnTo>
                  <a:pt x="2054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sense amp and mux</a:t>
            </a:r>
          </a:p>
        </p:txBody>
      </p:sp>
      <p:sp>
        <p:nvSpPr>
          <p:cNvPr id="91142" name="Line 6">
            <a:extLst>
              <a:ext uri="{FF2B5EF4-FFF2-40B4-BE49-F238E27FC236}">
                <a16:creationId xmlns:a16="http://schemas.microsoft.com/office/drawing/2014/main" id="{D0C481B2-9784-E348-BFA7-C27A6F4A0B5B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75" y="5791200"/>
            <a:ext cx="0" cy="3048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3" name="AutoShape 7">
            <a:extLst>
              <a:ext uri="{FF2B5EF4-FFF2-40B4-BE49-F238E27FC236}">
                <a16:creationId xmlns:a16="http://schemas.microsoft.com/office/drawing/2014/main" id="{C7BC5636-4D5D-4B43-A34E-83F9317E7B6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975" y="4648200"/>
            <a:ext cx="2057400" cy="228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2 w 21600"/>
              <a:gd name="T13" fmla="*/ 2972 h 21600"/>
              <a:gd name="T14" fmla="*/ 18628 w 21600"/>
              <a:gd name="T15" fmla="*/ 1862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343" y="21600"/>
                </a:lnTo>
                <a:lnTo>
                  <a:pt x="19257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4" name="Line 8">
            <a:extLst>
              <a:ext uri="{FF2B5EF4-FFF2-40B4-BE49-F238E27FC236}">
                <a16:creationId xmlns:a16="http://schemas.microsoft.com/office/drawing/2014/main" id="{25D67D0B-398F-ED49-ABF0-D608E72DEAA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77975" y="4800600"/>
            <a:ext cx="381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5" name="Line 9">
            <a:extLst>
              <a:ext uri="{FF2B5EF4-FFF2-40B4-BE49-F238E27FC236}">
                <a16:creationId xmlns:a16="http://schemas.microsoft.com/office/drawing/2014/main" id="{2B3822FC-BD7F-2441-9312-D31A4404398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30375" y="4724400"/>
            <a:ext cx="76200" cy="152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6" name="Line 10">
            <a:extLst>
              <a:ext uri="{FF2B5EF4-FFF2-40B4-BE49-F238E27FC236}">
                <a16:creationId xmlns:a16="http://schemas.microsoft.com/office/drawing/2014/main" id="{DBE78730-F42D-6946-8894-A1AA6A7C481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5775" y="5943600"/>
            <a:ext cx="152400" cy="762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7" name="Line 11">
            <a:extLst>
              <a:ext uri="{FF2B5EF4-FFF2-40B4-BE49-F238E27FC236}">
                <a16:creationId xmlns:a16="http://schemas.microsoft.com/office/drawing/2014/main" id="{DBBB6E6B-2DB8-B047-AB9C-D5B2EB8CC97A}"/>
              </a:ext>
            </a:extLst>
          </p:cNvPr>
          <p:cNvSpPr>
            <a:spLocks noChangeShapeType="1"/>
          </p:cNvSpPr>
          <p:nvPr/>
        </p:nvSpPr>
        <p:spPr bwMode="auto">
          <a:xfrm>
            <a:off x="206375" y="48006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8" name="Freeform 12">
            <a:extLst>
              <a:ext uri="{FF2B5EF4-FFF2-40B4-BE49-F238E27FC236}">
                <a16:creationId xmlns:a16="http://schemas.microsoft.com/office/drawing/2014/main" id="{353109CA-7789-D548-9F00-28E8B14BD619}"/>
              </a:ext>
            </a:extLst>
          </p:cNvPr>
          <p:cNvSpPr>
            <a:spLocks/>
          </p:cNvSpPr>
          <p:nvPr/>
        </p:nvSpPr>
        <p:spPr bwMode="auto">
          <a:xfrm>
            <a:off x="685800" y="4800600"/>
            <a:ext cx="1349375" cy="1371600"/>
          </a:xfrm>
          <a:custGeom>
            <a:avLst/>
            <a:gdLst>
              <a:gd name="T0" fmla="*/ 0 w 960"/>
              <a:gd name="T1" fmla="*/ 0 h 864"/>
              <a:gd name="T2" fmla="*/ 0 w 960"/>
              <a:gd name="T3" fmla="*/ 2147483646 h 864"/>
              <a:gd name="T4" fmla="*/ 2147483646 w 960"/>
              <a:gd name="T5" fmla="*/ 2147483646 h 864"/>
              <a:gd name="T6" fmla="*/ 0 60000 65536"/>
              <a:gd name="T7" fmla="*/ 0 60000 65536"/>
              <a:gd name="T8" fmla="*/ 0 60000 65536"/>
              <a:gd name="T9" fmla="*/ 0 w 960"/>
              <a:gd name="T10" fmla="*/ 0 h 864"/>
              <a:gd name="T11" fmla="*/ 960 w 960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0" h="864">
                <a:moveTo>
                  <a:pt x="0" y="0"/>
                </a:moveTo>
                <a:lnTo>
                  <a:pt x="0" y="864"/>
                </a:lnTo>
                <a:lnTo>
                  <a:pt x="960" y="86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9" name="Line 13">
            <a:extLst>
              <a:ext uri="{FF2B5EF4-FFF2-40B4-BE49-F238E27FC236}">
                <a16:creationId xmlns:a16="http://schemas.microsoft.com/office/drawing/2014/main" id="{F5631FDF-622C-684F-8523-D17F5979143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28700" y="47244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0" name="Line 14">
            <a:extLst>
              <a:ext uri="{FF2B5EF4-FFF2-40B4-BE49-F238E27FC236}">
                <a16:creationId xmlns:a16="http://schemas.microsoft.com/office/drawing/2014/main" id="{45063663-7D02-CC42-9E27-78BB8D78B71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96975" y="60960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1" name="Rectangle 15">
            <a:extLst>
              <a:ext uri="{FF2B5EF4-FFF2-40B4-BE49-F238E27FC236}">
                <a16:creationId xmlns:a16="http://schemas.microsoft.com/office/drawing/2014/main" id="{C38373BC-3726-1940-A439-F5291A0898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0075" y="5791200"/>
            <a:ext cx="1365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i="1" baseline="30000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 diff pairs</a:t>
            </a:r>
          </a:p>
        </p:txBody>
      </p:sp>
      <p:sp>
        <p:nvSpPr>
          <p:cNvPr id="91152" name="Rectangle 16">
            <a:extLst>
              <a:ext uri="{FF2B5EF4-FFF2-40B4-BE49-F238E27FC236}">
                <a16:creationId xmlns:a16="http://schemas.microsoft.com/office/drawing/2014/main" id="{6CDBBF17-CE03-D24D-9B77-33A34BA1B8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450" y="4343400"/>
            <a:ext cx="3952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i="1" baseline="30000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  <a:endParaRPr lang="en-US" altLang="en-US" sz="1800" i="1">
              <a:solidFill>
                <a:srgbClr val="5F5F5F"/>
              </a:solidFill>
              <a:latin typeface="Arial" panose="020B0604020202020204" pitchFamily="34" charset="0"/>
            </a:endParaRPr>
          </a:p>
        </p:txBody>
      </p:sp>
      <p:sp>
        <p:nvSpPr>
          <p:cNvPr id="91153" name="Rectangle 17">
            <a:extLst>
              <a:ext uri="{FF2B5EF4-FFF2-40B4-BE49-F238E27FC236}">
                <a16:creationId xmlns:a16="http://schemas.microsoft.com/office/drawing/2014/main" id="{A0A1BF64-8AB9-5B40-80E8-14FB656CB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575" y="4419600"/>
            <a:ext cx="311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</a:p>
        </p:txBody>
      </p:sp>
      <p:sp>
        <p:nvSpPr>
          <p:cNvPr id="91154" name="Rectangle 18">
            <a:extLst>
              <a:ext uri="{FF2B5EF4-FFF2-40B4-BE49-F238E27FC236}">
                <a16:creationId xmlns:a16="http://schemas.microsoft.com/office/drawing/2014/main" id="{6FC3EAE9-96DE-B24C-AAC9-0C4927C8CD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675" y="5756275"/>
            <a:ext cx="3746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</a:p>
        </p:txBody>
      </p:sp>
      <p:sp>
        <p:nvSpPr>
          <p:cNvPr id="91155" name="Line 19">
            <a:extLst>
              <a:ext uri="{FF2B5EF4-FFF2-40B4-BE49-F238E27FC236}">
                <a16:creationId xmlns:a16="http://schemas.microsoft.com/office/drawing/2014/main" id="{4FB300AA-10AF-DD4A-A2DE-D32252A65126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75" y="63246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6" name="Line 20">
            <a:extLst>
              <a:ext uri="{FF2B5EF4-FFF2-40B4-BE49-F238E27FC236}">
                <a16:creationId xmlns:a16="http://schemas.microsoft.com/office/drawing/2014/main" id="{EC59D06D-905A-6F42-9685-2DAB3E94E93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5775" y="6426200"/>
            <a:ext cx="1524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7" name="Rectangle 21">
            <a:extLst>
              <a:ext uri="{FF2B5EF4-FFF2-40B4-BE49-F238E27FC236}">
                <a16:creationId xmlns:a16="http://schemas.microsoft.com/office/drawing/2014/main" id="{74295D08-CD22-7C4B-AA6C-40A6D1671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0075" y="6289675"/>
            <a:ext cx="311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1</a:t>
            </a:r>
          </a:p>
        </p:txBody>
      </p:sp>
      <p:grpSp>
        <p:nvGrpSpPr>
          <p:cNvPr id="91158" name="Group 22">
            <a:extLst>
              <a:ext uri="{FF2B5EF4-FFF2-40B4-BE49-F238E27FC236}">
                <a16:creationId xmlns:a16="http://schemas.microsoft.com/office/drawing/2014/main" id="{9E5454D4-56ED-1F45-B310-299C81C4B62D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1905000"/>
            <a:ext cx="1143000" cy="990600"/>
            <a:chOff x="3600" y="960"/>
            <a:chExt cx="864" cy="816"/>
          </a:xfrm>
        </p:grpSpPr>
        <p:grpSp>
          <p:nvGrpSpPr>
            <p:cNvPr id="91176" name="Group 23">
              <a:extLst>
                <a:ext uri="{FF2B5EF4-FFF2-40B4-BE49-F238E27FC236}">
                  <a16:creationId xmlns:a16="http://schemas.microsoft.com/office/drawing/2014/main" id="{E76AD331-EE03-DA4A-BAF6-586684C09A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0" y="960"/>
              <a:ext cx="384" cy="384"/>
              <a:chOff x="3600" y="960"/>
              <a:chExt cx="384" cy="384"/>
            </a:xfrm>
          </p:grpSpPr>
          <p:sp>
            <p:nvSpPr>
              <p:cNvPr id="91181" name="AutoShape 24">
                <a:extLst>
                  <a:ext uri="{FF2B5EF4-FFF2-40B4-BE49-F238E27FC236}">
                    <a16:creationId xmlns:a16="http://schemas.microsoft.com/office/drawing/2014/main" id="{D8DA497B-B52D-1B47-846D-FF1104737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552" y="1008"/>
                <a:ext cx="384" cy="288"/>
              </a:xfrm>
              <a:prstGeom prst="triangle">
                <a:avLst>
                  <a:gd name="adj" fmla="val 50000"/>
                </a:avLst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91182" name="Oval 25">
                <a:extLst>
                  <a:ext uri="{FF2B5EF4-FFF2-40B4-BE49-F238E27FC236}">
                    <a16:creationId xmlns:a16="http://schemas.microsoft.com/office/drawing/2014/main" id="{E7FE8C9C-4355-9E42-95D7-E84ADF219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8" y="1104"/>
                <a:ext cx="96" cy="9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91177" name="AutoShape 26">
              <a:extLst>
                <a:ext uri="{FF2B5EF4-FFF2-40B4-BE49-F238E27FC236}">
                  <a16:creationId xmlns:a16="http://schemas.microsoft.com/office/drawing/2014/main" id="{10EAF54B-5B28-E348-A815-1940B05FD3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888" y="1440"/>
              <a:ext cx="384" cy="288"/>
            </a:xfrm>
            <a:prstGeom prst="triangle">
              <a:avLst>
                <a:gd name="adj" fmla="val 5000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1178" name="Oval 27">
              <a:extLst>
                <a:ext uri="{FF2B5EF4-FFF2-40B4-BE49-F238E27FC236}">
                  <a16:creationId xmlns:a16="http://schemas.microsoft.com/office/drawing/2014/main" id="{2ED27E3B-B2D4-8941-91A5-C90360A2E86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40" y="1536"/>
              <a:ext cx="96" cy="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1179" name="Freeform 28">
              <a:extLst>
                <a:ext uri="{FF2B5EF4-FFF2-40B4-BE49-F238E27FC236}">
                  <a16:creationId xmlns:a16="http://schemas.microsoft.com/office/drawing/2014/main" id="{9FB6DFA4-4319-604F-84A1-A29D05B54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" y="1152"/>
              <a:ext cx="240" cy="432"/>
            </a:xfrm>
            <a:custGeom>
              <a:avLst/>
              <a:gdLst>
                <a:gd name="T0" fmla="*/ 0 w 240"/>
                <a:gd name="T1" fmla="*/ 0 h 432"/>
                <a:gd name="T2" fmla="*/ 240 w 240"/>
                <a:gd name="T3" fmla="*/ 0 h 432"/>
                <a:gd name="T4" fmla="*/ 240 w 240"/>
                <a:gd name="T5" fmla="*/ 432 h 432"/>
                <a:gd name="T6" fmla="*/ 0 w 240"/>
                <a:gd name="T7" fmla="*/ 432 h 4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432"/>
                <a:gd name="T14" fmla="*/ 240 w 240"/>
                <a:gd name="T15" fmla="*/ 432 h 4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432">
                  <a:moveTo>
                    <a:pt x="0" y="0"/>
                  </a:moveTo>
                  <a:lnTo>
                    <a:pt x="240" y="0"/>
                  </a:lnTo>
                  <a:lnTo>
                    <a:pt x="240" y="432"/>
                  </a:lnTo>
                  <a:lnTo>
                    <a:pt x="0" y="432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80" name="Freeform 29">
              <a:extLst>
                <a:ext uri="{FF2B5EF4-FFF2-40B4-BE49-F238E27FC236}">
                  <a16:creationId xmlns:a16="http://schemas.microsoft.com/office/drawing/2014/main" id="{C48CA25D-D579-7842-A8E9-0B02E6D9992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600" y="1152"/>
              <a:ext cx="240" cy="432"/>
            </a:xfrm>
            <a:custGeom>
              <a:avLst/>
              <a:gdLst>
                <a:gd name="T0" fmla="*/ 0 w 240"/>
                <a:gd name="T1" fmla="*/ 0 h 432"/>
                <a:gd name="T2" fmla="*/ 240 w 240"/>
                <a:gd name="T3" fmla="*/ 0 h 432"/>
                <a:gd name="T4" fmla="*/ 240 w 240"/>
                <a:gd name="T5" fmla="*/ 432 h 432"/>
                <a:gd name="T6" fmla="*/ 0 w 240"/>
                <a:gd name="T7" fmla="*/ 432 h 4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432"/>
                <a:gd name="T14" fmla="*/ 240 w 240"/>
                <a:gd name="T15" fmla="*/ 432 h 4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432">
                  <a:moveTo>
                    <a:pt x="0" y="0"/>
                  </a:moveTo>
                  <a:lnTo>
                    <a:pt x="240" y="0"/>
                  </a:lnTo>
                  <a:lnTo>
                    <a:pt x="240" y="432"/>
                  </a:lnTo>
                  <a:lnTo>
                    <a:pt x="0" y="432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1159" name="Freeform 30">
            <a:extLst>
              <a:ext uri="{FF2B5EF4-FFF2-40B4-BE49-F238E27FC236}">
                <a16:creationId xmlns:a16="http://schemas.microsoft.com/office/drawing/2014/main" id="{C22BBA51-563B-1D4F-B37C-E81D31204926}"/>
              </a:ext>
            </a:extLst>
          </p:cNvPr>
          <p:cNvSpPr>
            <a:spLocks/>
          </p:cNvSpPr>
          <p:nvPr/>
        </p:nvSpPr>
        <p:spPr bwMode="auto">
          <a:xfrm>
            <a:off x="990600" y="2209800"/>
            <a:ext cx="838200" cy="228600"/>
          </a:xfrm>
          <a:custGeom>
            <a:avLst/>
            <a:gdLst>
              <a:gd name="T0" fmla="*/ 0 w 624"/>
              <a:gd name="T1" fmla="*/ 2147483646 h 144"/>
              <a:gd name="T2" fmla="*/ 2147483646 w 624"/>
              <a:gd name="T3" fmla="*/ 2147483646 h 144"/>
              <a:gd name="T4" fmla="*/ 2147483646 w 624"/>
              <a:gd name="T5" fmla="*/ 0 h 144"/>
              <a:gd name="T6" fmla="*/ 2147483646 w 624"/>
              <a:gd name="T7" fmla="*/ 0 h 144"/>
              <a:gd name="T8" fmla="*/ 2147483646 w 624"/>
              <a:gd name="T9" fmla="*/ 2147483646 h 144"/>
              <a:gd name="T10" fmla="*/ 2147483646 w 624"/>
              <a:gd name="T11" fmla="*/ 2147483646 h 1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44"/>
              <a:gd name="T20" fmla="*/ 624 w 624"/>
              <a:gd name="T21" fmla="*/ 144 h 1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44">
                <a:moveTo>
                  <a:pt x="0" y="144"/>
                </a:moveTo>
                <a:lnTo>
                  <a:pt x="144" y="144"/>
                </a:lnTo>
                <a:lnTo>
                  <a:pt x="144" y="0"/>
                </a:lnTo>
                <a:lnTo>
                  <a:pt x="432" y="0"/>
                </a:lnTo>
                <a:lnTo>
                  <a:pt x="432" y="144"/>
                </a:lnTo>
                <a:lnTo>
                  <a:pt x="624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0" name="Freeform 31">
            <a:extLst>
              <a:ext uri="{FF2B5EF4-FFF2-40B4-BE49-F238E27FC236}">
                <a16:creationId xmlns:a16="http://schemas.microsoft.com/office/drawing/2014/main" id="{88642ECF-EB62-5541-804B-22AA7086F4F8}"/>
              </a:ext>
            </a:extLst>
          </p:cNvPr>
          <p:cNvSpPr>
            <a:spLocks/>
          </p:cNvSpPr>
          <p:nvPr/>
        </p:nvSpPr>
        <p:spPr bwMode="auto">
          <a:xfrm flipH="1">
            <a:off x="2971800" y="2209800"/>
            <a:ext cx="838200" cy="228600"/>
          </a:xfrm>
          <a:custGeom>
            <a:avLst/>
            <a:gdLst>
              <a:gd name="T0" fmla="*/ 0 w 624"/>
              <a:gd name="T1" fmla="*/ 2147483646 h 144"/>
              <a:gd name="T2" fmla="*/ 2147483646 w 624"/>
              <a:gd name="T3" fmla="*/ 2147483646 h 144"/>
              <a:gd name="T4" fmla="*/ 2147483646 w 624"/>
              <a:gd name="T5" fmla="*/ 0 h 144"/>
              <a:gd name="T6" fmla="*/ 2147483646 w 624"/>
              <a:gd name="T7" fmla="*/ 0 h 144"/>
              <a:gd name="T8" fmla="*/ 2147483646 w 624"/>
              <a:gd name="T9" fmla="*/ 2147483646 h 144"/>
              <a:gd name="T10" fmla="*/ 2147483646 w 624"/>
              <a:gd name="T11" fmla="*/ 2147483646 h 1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44"/>
              <a:gd name="T20" fmla="*/ 624 w 624"/>
              <a:gd name="T21" fmla="*/ 144 h 1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44">
                <a:moveTo>
                  <a:pt x="0" y="144"/>
                </a:moveTo>
                <a:lnTo>
                  <a:pt x="144" y="144"/>
                </a:lnTo>
                <a:lnTo>
                  <a:pt x="144" y="0"/>
                </a:lnTo>
                <a:lnTo>
                  <a:pt x="432" y="0"/>
                </a:lnTo>
                <a:lnTo>
                  <a:pt x="432" y="144"/>
                </a:lnTo>
                <a:lnTo>
                  <a:pt x="624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1" name="Line 32">
            <a:extLst>
              <a:ext uri="{FF2B5EF4-FFF2-40B4-BE49-F238E27FC236}">
                <a16:creationId xmlns:a16="http://schemas.microsoft.com/office/drawing/2014/main" id="{CAB34F82-0799-6D41-99C7-9B86CC8EE4C3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2133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2" name="Oval 33">
            <a:extLst>
              <a:ext uri="{FF2B5EF4-FFF2-40B4-BE49-F238E27FC236}">
                <a16:creationId xmlns:a16="http://schemas.microsoft.com/office/drawing/2014/main" id="{9067E928-55CB-8B4D-81AA-99E42B67DB8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95400" y="19812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1163" name="Oval 34">
            <a:extLst>
              <a:ext uri="{FF2B5EF4-FFF2-40B4-BE49-F238E27FC236}">
                <a16:creationId xmlns:a16="http://schemas.microsoft.com/office/drawing/2014/main" id="{43E6E185-DE49-ED47-8DD9-7FB3AC1A834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352800" y="19812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1164" name="Line 35">
            <a:extLst>
              <a:ext uri="{FF2B5EF4-FFF2-40B4-BE49-F238E27FC236}">
                <a16:creationId xmlns:a16="http://schemas.microsoft.com/office/drawing/2014/main" id="{EADEFC2F-99AF-3E4D-8AFC-7EC4392BE92D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1066800"/>
            <a:ext cx="0" cy="21336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5" name="Line 36">
            <a:extLst>
              <a:ext uri="{FF2B5EF4-FFF2-40B4-BE49-F238E27FC236}">
                <a16:creationId xmlns:a16="http://schemas.microsoft.com/office/drawing/2014/main" id="{ABC5DD47-4E6F-A04E-8206-7437E64D729B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1066800"/>
            <a:ext cx="0" cy="21336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6" name="Line 37">
            <a:extLst>
              <a:ext uri="{FF2B5EF4-FFF2-40B4-BE49-F238E27FC236}">
                <a16:creationId xmlns:a16="http://schemas.microsoft.com/office/drawing/2014/main" id="{4FFA82D0-3608-7546-97B9-9ABD17D5E086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" y="1600200"/>
            <a:ext cx="42672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7" name="Line 38">
            <a:extLst>
              <a:ext uri="{FF2B5EF4-FFF2-40B4-BE49-F238E27FC236}">
                <a16:creationId xmlns:a16="http://schemas.microsoft.com/office/drawing/2014/main" id="{5601987B-6E83-BA4E-8834-200F11093835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1600200"/>
            <a:ext cx="0" cy="381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8" name="Line 39">
            <a:extLst>
              <a:ext uri="{FF2B5EF4-FFF2-40B4-BE49-F238E27FC236}">
                <a16:creationId xmlns:a16="http://schemas.microsoft.com/office/drawing/2014/main" id="{0C4B2F1B-C4A3-B349-BC1A-3EFDD2F621E7}"/>
              </a:ext>
            </a:extLst>
          </p:cNvPr>
          <p:cNvSpPr>
            <a:spLocks noChangeShapeType="1"/>
          </p:cNvSpPr>
          <p:nvPr/>
        </p:nvSpPr>
        <p:spPr bwMode="auto">
          <a:xfrm>
            <a:off x="3429000" y="1600200"/>
            <a:ext cx="0" cy="381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9" name="Line 40">
            <a:extLst>
              <a:ext uri="{FF2B5EF4-FFF2-40B4-BE49-F238E27FC236}">
                <a16:creationId xmlns:a16="http://schemas.microsoft.com/office/drawing/2014/main" id="{3A0DC6D5-991E-6940-9F21-F7CE8C38EAFB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2133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70" name="Text Box 41">
            <a:extLst>
              <a:ext uri="{FF2B5EF4-FFF2-40B4-BE49-F238E27FC236}">
                <a16:creationId xmlns:a16="http://schemas.microsoft.com/office/drawing/2014/main" id="{4FDDA2EB-E622-9843-A28B-1D8676516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750" y="1277938"/>
            <a:ext cx="1212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row select</a:t>
            </a:r>
          </a:p>
        </p:txBody>
      </p:sp>
      <p:sp>
        <p:nvSpPr>
          <p:cNvPr id="91171" name="Text Box 42">
            <a:extLst>
              <a:ext uri="{FF2B5EF4-FFF2-40B4-BE49-F238E27FC236}">
                <a16:creationId xmlns:a16="http://schemas.microsoft.com/office/drawing/2014/main" id="{3C7D16FD-1A88-2D44-9A28-429B0E7FEA83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30213" y="2263775"/>
            <a:ext cx="781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bitline</a:t>
            </a:r>
          </a:p>
        </p:txBody>
      </p:sp>
      <p:sp>
        <p:nvSpPr>
          <p:cNvPr id="91172" name="Text Box 43">
            <a:extLst>
              <a:ext uri="{FF2B5EF4-FFF2-40B4-BE49-F238E27FC236}">
                <a16:creationId xmlns:a16="http://schemas.microsoft.com/office/drawing/2014/main" id="{FDD1EC55-BDCA-7347-8A4D-E28076161C7A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525838" y="2257425"/>
            <a:ext cx="908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_bitline</a:t>
            </a:r>
          </a:p>
        </p:txBody>
      </p:sp>
      <p:sp>
        <p:nvSpPr>
          <p:cNvPr id="91173" name="Line 44">
            <a:extLst>
              <a:ext uri="{FF2B5EF4-FFF2-40B4-BE49-F238E27FC236}">
                <a16:creationId xmlns:a16="http://schemas.microsoft.com/office/drawing/2014/main" id="{7CBCE934-2C86-074A-B3D4-FD653523F38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2900" y="47244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74" name="Rectangle 45">
            <a:extLst>
              <a:ext uri="{FF2B5EF4-FFF2-40B4-BE49-F238E27FC236}">
                <a16:creationId xmlns:a16="http://schemas.microsoft.com/office/drawing/2014/main" id="{B9A84508-6489-D742-A972-E2BC19A3D5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25" y="4384675"/>
            <a:ext cx="635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n+m</a:t>
            </a:r>
          </a:p>
        </p:txBody>
      </p:sp>
      <p:sp>
        <p:nvSpPr>
          <p:cNvPr id="59431" name="Rectangle 3">
            <a:extLst>
              <a:ext uri="{FF2B5EF4-FFF2-40B4-BE49-F238E27FC236}">
                <a16:creationId xmlns:a16="http://schemas.microsoft.com/office/drawing/2014/main" id="{B65D1572-F2E3-074E-8001-C7FC17DF3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5325" y="962025"/>
            <a:ext cx="48323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508000" indent="-169863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 Narrow" panose="020B0604020202020204" pitchFamily="34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Read Sequence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1. address decode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2. drive row select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3. selected bit-cells drive bitlines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	  (entire row is read together)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4. differential sensing and column select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    (data is ready)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5. precharge all bitlines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    (for next read or write)</a:t>
            </a: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1800" i="1">
                <a:solidFill>
                  <a:srgbClr val="808080"/>
                </a:solidFill>
                <a:latin typeface="Arial" panose="020B0604020202020204" pitchFamily="34" charset="0"/>
              </a:rPr>
              <a:t>  </a:t>
            </a:r>
            <a:endParaRPr lang="en-US" altLang="en-US" sz="1800">
              <a:solidFill>
                <a:srgbClr val="808080"/>
              </a:solidFill>
              <a:latin typeface="Arial" panose="020B0604020202020204" pitchFamily="34" charset="0"/>
            </a:endParaRP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Access latency dominated by steps 2 and 3</a:t>
            </a: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Cycling time dominated by steps 2, 3 and 5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step 2 proportional to 2</a:t>
            </a:r>
            <a:r>
              <a:rPr lang="en-US" altLang="en-US" sz="1800" baseline="30000">
                <a:solidFill>
                  <a:srgbClr val="000000"/>
                </a:solidFill>
                <a:latin typeface="Arial" panose="020B0604020202020204" pitchFamily="34" charset="0"/>
              </a:rPr>
              <a:t>m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step 3 and 5 proportional to 2</a:t>
            </a:r>
            <a:r>
              <a:rPr lang="en-US" altLang="en-US" sz="1800" baseline="30000">
                <a:solidFill>
                  <a:srgbClr val="000000"/>
                </a:solidFill>
                <a:latin typeface="Arial" panose="020B0604020202020204" pitchFamily="34" charset="0"/>
              </a:rPr>
              <a:t>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>
            <a:extLst>
              <a:ext uri="{FF2B5EF4-FFF2-40B4-BE49-F238E27FC236}">
                <a16:creationId xmlns:a16="http://schemas.microsoft.com/office/drawing/2014/main" id="{7A910356-E702-7141-84CA-35688C4EC6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Caching Basics</a:t>
            </a:r>
          </a:p>
        </p:txBody>
      </p:sp>
      <p:sp>
        <p:nvSpPr>
          <p:cNvPr id="59394" name="Content Placeholder 2">
            <a:extLst>
              <a:ext uri="{FF2B5EF4-FFF2-40B4-BE49-F238E27FC236}">
                <a16:creationId xmlns:a16="http://schemas.microsoft.com/office/drawing/2014/main" id="{D8906BF3-D470-C44E-94AE-16409CD4F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79475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Block (line): </a:t>
            </a:r>
            <a:r>
              <a:rPr lang="en-US" dirty="0"/>
              <a:t>Unit of storage in the cache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Memory is logically divided into cache blocks that map to locations in the cache</a:t>
            </a:r>
          </a:p>
          <a:p>
            <a:pPr>
              <a:buFont typeface="Wingdings" charset="0"/>
              <a:buChar char="n"/>
              <a:defRPr/>
            </a:pPr>
            <a:endParaRPr lang="en-US" sz="1000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On a reference: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HIT</a:t>
            </a:r>
            <a:r>
              <a:rPr lang="en-US" dirty="0">
                <a:ea typeface="ＭＳ Ｐゴシック" charset="0"/>
              </a:rPr>
              <a:t>: If in cache, use cached data instead of accessing memory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MISS</a:t>
            </a:r>
            <a:r>
              <a:rPr lang="en-US" dirty="0">
                <a:ea typeface="ＭＳ Ｐゴシック" charset="0"/>
              </a:rPr>
              <a:t>: If not in cache, bring block into cache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dirty="0">
                <a:ea typeface="ＭＳ Ｐゴシック" charset="0"/>
              </a:rPr>
              <a:t>Maybe have to kick something else out to do it</a:t>
            </a:r>
          </a:p>
          <a:p>
            <a:pPr marL="671512" lvl="2" indent="0">
              <a:buFont typeface="Wingdings" charset="0"/>
              <a:buNone/>
              <a:defRPr/>
            </a:pPr>
            <a:endParaRPr lang="en-US" sz="1000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Some important cache design decisions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Placement</a:t>
            </a:r>
            <a:r>
              <a:rPr lang="en-US" dirty="0">
                <a:ea typeface="ＭＳ Ｐゴシック" charset="0"/>
              </a:rPr>
              <a:t>: where and how to place/find a block in cache?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Replacement</a:t>
            </a:r>
            <a:r>
              <a:rPr lang="en-US" dirty="0">
                <a:ea typeface="ＭＳ Ｐゴシック" charset="0"/>
              </a:rPr>
              <a:t>: what data to remove to make room in cache?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Granularity of management</a:t>
            </a:r>
            <a:r>
              <a:rPr lang="en-US" dirty="0">
                <a:ea typeface="ＭＳ Ｐゴシック" charset="0"/>
              </a:rPr>
              <a:t>: large or small blocks? </a:t>
            </a:r>
            <a:r>
              <a:rPr lang="en-US" dirty="0" err="1">
                <a:ea typeface="ＭＳ Ｐゴシック" charset="0"/>
              </a:rPr>
              <a:t>Subblocks</a:t>
            </a:r>
            <a:r>
              <a:rPr lang="en-US" dirty="0">
                <a:ea typeface="ＭＳ Ｐゴシック" charset="0"/>
              </a:rPr>
              <a:t>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Write policy</a:t>
            </a:r>
            <a:r>
              <a:rPr lang="en-US" dirty="0">
                <a:ea typeface="ＭＳ Ｐゴシック" charset="0"/>
              </a:rPr>
              <a:t>: what do we do about writes?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Instructions/data</a:t>
            </a:r>
            <a:r>
              <a:rPr lang="en-US" dirty="0">
                <a:ea typeface="ＭＳ Ｐゴシック" charset="0"/>
              </a:rPr>
              <a:t>: do we treat them separately?</a:t>
            </a:r>
          </a:p>
          <a:p>
            <a:pPr lvl="1">
              <a:buFont typeface="Wingdings" charset="0"/>
              <a:buChar char="q"/>
              <a:defRPr/>
            </a:pPr>
            <a:endParaRPr lang="en-US" dirty="0">
              <a:ea typeface="ＭＳ Ｐゴシック" charset="0"/>
            </a:endParaRPr>
          </a:p>
          <a:p>
            <a:pPr lvl="1">
              <a:buFont typeface="Wingdings" charset="0"/>
              <a:buChar char="q"/>
              <a:defRPr/>
            </a:pPr>
            <a:endParaRPr lang="en-US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120835" name="Slide Number Placeholder 3">
            <a:extLst>
              <a:ext uri="{FF2B5EF4-FFF2-40B4-BE49-F238E27FC236}">
                <a16:creationId xmlns:a16="http://schemas.microsoft.com/office/drawing/2014/main" id="{2F95E12C-D42B-B843-930C-EC1F0A2428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622B480-D4B6-2447-8777-76681E2BA13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>
            <a:extLst>
              <a:ext uri="{FF2B5EF4-FFF2-40B4-BE49-F238E27FC236}">
                <a16:creationId xmlns:a16="http://schemas.microsoft.com/office/drawing/2014/main" id="{86691543-15E9-1548-A371-F90877B9B9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Abstraction and Metrics</a:t>
            </a:r>
          </a:p>
        </p:txBody>
      </p:sp>
      <p:sp>
        <p:nvSpPr>
          <p:cNvPr id="83970" name="Content Placeholder 2">
            <a:extLst>
              <a:ext uri="{FF2B5EF4-FFF2-40B4-BE49-F238E27FC236}">
                <a16:creationId xmlns:a16="http://schemas.microsoft.com/office/drawing/2014/main" id="{5DAD75D3-1F4C-064F-9F3A-CC826C6AFC1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sz="1900" dirty="0">
                <a:ea typeface="ＭＳ Ｐゴシック" panose="020B0600070205080204" pitchFamily="34" charset="-128"/>
              </a:rPr>
              <a:t>Cache hit rate = (# hits) / (# hits + # misses) = (# hits) / (# accesses)</a:t>
            </a:r>
          </a:p>
          <a:p>
            <a:r>
              <a:rPr lang="en-US" altLang="en-US" sz="1900" dirty="0">
                <a:ea typeface="ＭＳ Ｐゴシック" panose="020B0600070205080204" pitchFamily="34" charset="-128"/>
              </a:rPr>
              <a:t>Average memory access time (AMAT)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>
                <a:ea typeface="ＭＳ Ｐゴシック" panose="020B0600070205080204" pitchFamily="34" charset="-128"/>
              </a:rPr>
              <a:t>	= ( hit-rate * hit-latency ) + ( miss-rate * miss-latency )</a:t>
            </a:r>
          </a:p>
          <a:p>
            <a:r>
              <a:rPr lang="en-US" altLang="en-US" sz="2000" dirty="0">
                <a:ea typeface="ＭＳ Ｐゴシック" panose="020B0600070205080204" pitchFamily="34" charset="-128"/>
              </a:rPr>
              <a:t>Aside: </a:t>
            </a:r>
            <a:r>
              <a:rPr lang="en-US" altLang="en-US" sz="2000" i="1" dirty="0">
                <a:ea typeface="ＭＳ Ｐゴシック" panose="020B0600070205080204" pitchFamily="34" charset="-128"/>
              </a:rPr>
              <a:t>Is reducing AMAT always beneficial for performance?</a:t>
            </a:r>
            <a:endParaRPr lang="en-US" altLang="en-US" sz="1900" i="1" dirty="0">
              <a:ea typeface="ＭＳ Ｐゴシック" panose="020B0600070205080204" pitchFamily="34" charset="-128"/>
            </a:endParaRPr>
          </a:p>
        </p:txBody>
      </p:sp>
      <p:sp>
        <p:nvSpPr>
          <p:cNvPr id="121859" name="Slide Number Placeholder 3">
            <a:extLst>
              <a:ext uri="{FF2B5EF4-FFF2-40B4-BE49-F238E27FC236}">
                <a16:creationId xmlns:a16="http://schemas.microsoft.com/office/drawing/2014/main" id="{C20DEC91-5F15-EF45-BA55-C7CB5C53D6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D973330-6274-2840-B449-11153AC7E4A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21860" name="TextBox 5">
            <a:extLst>
              <a:ext uri="{FF2B5EF4-FFF2-40B4-BE49-F238E27FC236}">
                <a16:creationId xmlns:a16="http://schemas.microsoft.com/office/drawing/2014/main" id="{A8930F8D-4FB7-3549-8928-09DF10E0F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688" y="1652588"/>
            <a:ext cx="103028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sp>
        <p:nvSpPr>
          <p:cNvPr id="121861" name="Rectangle 6">
            <a:extLst>
              <a:ext uri="{FF2B5EF4-FFF2-40B4-BE49-F238E27FC236}">
                <a16:creationId xmlns:a16="http://schemas.microsoft.com/office/drawing/2014/main" id="{DC091819-204E-2F44-B5B7-AD6638990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925" y="1652588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2" name="TextBox 7">
            <a:extLst>
              <a:ext uri="{FF2B5EF4-FFF2-40B4-BE49-F238E27FC236}">
                <a16:creationId xmlns:a16="http://schemas.microsoft.com/office/drawing/2014/main" id="{AFA84543-9EEE-E641-A14C-D3881B0DE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6938" y="1838325"/>
            <a:ext cx="19018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is the address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in the cache?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+ 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bookkeeping</a:t>
            </a: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3" name="Rectangle 8">
            <a:extLst>
              <a:ext uri="{FF2B5EF4-FFF2-40B4-BE49-F238E27FC236}">
                <a16:creationId xmlns:a16="http://schemas.microsoft.com/office/drawing/2014/main" id="{903EDBFD-0C7E-E743-B827-3CAD20731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9350" y="1652588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4" name="TextBox 9">
            <a:extLst>
              <a:ext uri="{FF2B5EF4-FFF2-40B4-BE49-F238E27FC236}">
                <a16:creationId xmlns:a16="http://schemas.microsoft.com/office/drawing/2014/main" id="{93F5923F-41ED-954B-B43C-BF2A5A0B4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9075" y="1828800"/>
            <a:ext cx="12874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(stores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memory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blocks)</a:t>
            </a:r>
          </a:p>
        </p:txBody>
      </p:sp>
      <p:cxnSp>
        <p:nvCxnSpPr>
          <p:cNvPr id="121865" name="Straight Arrow Connector 11">
            <a:extLst>
              <a:ext uri="{FF2B5EF4-FFF2-40B4-BE49-F238E27FC236}">
                <a16:creationId xmlns:a16="http://schemas.microsoft.com/office/drawing/2014/main" id="{E6F9F0D0-0529-CE49-AD13-6F423E6D6CD4}"/>
              </a:ext>
            </a:extLst>
          </p:cNvPr>
          <p:cNvCxnSpPr>
            <a:cxnSpLocks noChangeShapeType="1"/>
            <a:stCxn id="121860" idx="3"/>
          </p:cNvCxnSpPr>
          <p:nvPr/>
        </p:nvCxnSpPr>
        <p:spPr bwMode="auto">
          <a:xfrm flipV="1">
            <a:off x="1704975" y="1828800"/>
            <a:ext cx="175895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6" name="Straight Connector 13">
            <a:extLst>
              <a:ext uri="{FF2B5EF4-FFF2-40B4-BE49-F238E27FC236}">
                <a16:creationId xmlns:a16="http://schemas.microsoft.com/office/drawing/2014/main" id="{462517A9-B095-D442-B387-8CF9031530E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489200" y="1584325"/>
            <a:ext cx="488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7" name="Straight Connector 16">
            <a:extLst>
              <a:ext uri="{FF2B5EF4-FFF2-40B4-BE49-F238E27FC236}">
                <a16:creationId xmlns:a16="http://schemas.microsoft.com/office/drawing/2014/main" id="{A08259CB-6595-7543-8F7C-DD4EAE4DA46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33675" y="1339850"/>
            <a:ext cx="29654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8" name="Straight Connector 18">
            <a:extLst>
              <a:ext uri="{FF2B5EF4-FFF2-40B4-BE49-F238E27FC236}">
                <a16:creationId xmlns:a16="http://schemas.microsoft.com/office/drawing/2014/main" id="{5C29A8B8-9899-C644-A92F-784138B34C8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454651" y="1584325"/>
            <a:ext cx="4873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9" name="Straight Arrow Connector 20">
            <a:extLst>
              <a:ext uri="{FF2B5EF4-FFF2-40B4-BE49-F238E27FC236}">
                <a16:creationId xmlns:a16="http://schemas.microsoft.com/office/drawing/2014/main" id="{2DA71E7C-41FA-4040-9CBF-75B4BE72424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699125" y="1828800"/>
            <a:ext cx="530225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70" name="Straight Arrow Connector 22">
            <a:extLst>
              <a:ext uri="{FF2B5EF4-FFF2-40B4-BE49-F238E27FC236}">
                <a16:creationId xmlns:a16="http://schemas.microsoft.com/office/drawing/2014/main" id="{54BFBCE7-13AD-5D40-9030-B5FC63BC2485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106069" y="3883819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1" name="TextBox 23">
            <a:extLst>
              <a:ext uri="{FF2B5EF4-FFF2-40B4-BE49-F238E27FC236}">
                <a16:creationId xmlns:a16="http://schemas.microsoft.com/office/drawing/2014/main" id="{BCB9BF51-2D75-6E47-930E-82700EF02B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7150" y="4211638"/>
            <a:ext cx="1133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Hit/miss?</a:t>
            </a:r>
          </a:p>
        </p:txBody>
      </p:sp>
      <p:cxnSp>
        <p:nvCxnSpPr>
          <p:cNvPr id="121872" name="Straight Arrow Connector 25">
            <a:extLst>
              <a:ext uri="{FF2B5EF4-FFF2-40B4-BE49-F238E27FC236}">
                <a16:creationId xmlns:a16="http://schemas.microsoft.com/office/drawing/2014/main" id="{78206B3C-9788-4A47-A2D3-57E3849AE9C9}"/>
              </a:ext>
            </a:extLst>
          </p:cNvPr>
          <p:cNvCxnSpPr>
            <a:cxnSpLocks noChangeShapeType="1"/>
            <a:stCxn id="121863" idx="2"/>
          </p:cNvCxnSpPr>
          <p:nvPr/>
        </p:nvCxnSpPr>
        <p:spPr bwMode="auto">
          <a:xfrm rot="5400000">
            <a:off x="6839744" y="3883819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3" name="TextBox 26">
            <a:extLst>
              <a:ext uri="{FF2B5EF4-FFF2-40B4-BE49-F238E27FC236}">
                <a16:creationId xmlns:a16="http://schemas.microsoft.com/office/drawing/2014/main" id="{DCC63DCC-BBAE-0647-8247-7FA678323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5300" y="4211638"/>
            <a:ext cx="673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>
            <a:extLst>
              <a:ext uri="{FF2B5EF4-FFF2-40B4-BE49-F238E27FC236}">
                <a16:creationId xmlns:a16="http://schemas.microsoft.com/office/drawing/2014/main" id="{3C80252E-BDE5-C646-B2CF-2F8F265D38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Basic Hardware Cache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F5D86-A2BF-BF43-A558-C200AEAB2EE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We will start with a basic hardware cache design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Then, we will examine a multitude of ideas to make it better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2883" name="Slide Number Placeholder 3">
            <a:extLst>
              <a:ext uri="{FF2B5EF4-FFF2-40B4-BE49-F238E27FC236}">
                <a16:creationId xmlns:a16="http://schemas.microsoft.com/office/drawing/2014/main" id="{62F6A978-03A8-094D-B2E2-E3A1E03FC9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D47929B-03DC-FE44-95A8-751B14E3F2FB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Title 1">
            <a:extLst>
              <a:ext uri="{FF2B5EF4-FFF2-40B4-BE49-F238E27FC236}">
                <a16:creationId xmlns:a16="http://schemas.microsoft.com/office/drawing/2014/main" id="{E7C81F97-AE03-0142-8780-3876D0E4B5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Blocks and Addressing the Cache</a:t>
            </a:r>
          </a:p>
        </p:txBody>
      </p:sp>
      <p:sp>
        <p:nvSpPr>
          <p:cNvPr id="84994" name="Content Placeholder 2">
            <a:extLst>
              <a:ext uri="{FF2B5EF4-FFF2-40B4-BE49-F238E27FC236}">
                <a16:creationId xmlns:a16="http://schemas.microsoft.com/office/drawing/2014/main" id="{A9D1F56E-5144-8548-BB3E-3CE8CC326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Memory is logically divided into fixed-size blocks</a:t>
            </a:r>
          </a:p>
          <a:p>
            <a:pPr>
              <a:buFont typeface="Wingdings" charset="0"/>
              <a:buChar char="n"/>
              <a:defRPr/>
            </a:pPr>
            <a:endParaRPr lang="en-US" sz="1600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Each block maps to a location in the cache, determined by the </a:t>
            </a:r>
            <a:r>
              <a:rPr lang="en-US" dirty="0">
                <a:solidFill>
                  <a:srgbClr val="0000FF"/>
                </a:solidFill>
              </a:rPr>
              <a:t>index bits </a:t>
            </a:r>
            <a:r>
              <a:rPr lang="en-US" dirty="0"/>
              <a:t>in the address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used to index into the tag and data stores 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Cache access: 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/>
              <a:t>1) index into the tag and data stores with index bits in address 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/>
              <a:t>2) check valid bit in tag store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/>
              <a:t>3) compare tag bits in address with the stored tag in tag store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If a block is in the cache (cache hit), </a:t>
            </a:r>
            <a:r>
              <a:rPr lang="en-US" dirty="0">
                <a:solidFill>
                  <a:srgbClr val="0000FF"/>
                </a:solidFill>
              </a:rPr>
              <a:t>the stored tag should be valid and match the tag of the block</a:t>
            </a:r>
          </a:p>
        </p:txBody>
      </p:sp>
      <p:sp>
        <p:nvSpPr>
          <p:cNvPr id="123907" name="Slide Number Placeholder 3">
            <a:extLst>
              <a:ext uri="{FF2B5EF4-FFF2-40B4-BE49-F238E27FC236}">
                <a16:creationId xmlns:a16="http://schemas.microsoft.com/office/drawing/2014/main" id="{87CF5E51-30BC-2C46-8D60-F04CED63B2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6A41A00-5B10-624B-B040-3D998BA00A3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4996" name="Rectangle 71">
            <a:extLst>
              <a:ext uri="{FF2B5EF4-FFF2-40B4-BE49-F238E27FC236}">
                <a16:creationId xmlns:a16="http://schemas.microsoft.com/office/drawing/2014/main" id="{A1163C66-DF88-CB40-8F9C-117991D19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1313" y="2636838"/>
            <a:ext cx="1477962" cy="3333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7" name="TextBox 72">
            <a:extLst>
              <a:ext uri="{FF2B5EF4-FFF2-40B4-BE49-F238E27FC236}">
                <a16:creationId xmlns:a16="http://schemas.microsoft.com/office/drawing/2014/main" id="{4F5437E2-BDAC-5E46-AA53-8E5E8AECAC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0313" y="3024188"/>
            <a:ext cx="1222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8-bit address</a:t>
            </a:r>
          </a:p>
        </p:txBody>
      </p:sp>
      <p:cxnSp>
        <p:nvCxnSpPr>
          <p:cNvPr id="84998" name="Straight Connector 74">
            <a:extLst>
              <a:ext uri="{FF2B5EF4-FFF2-40B4-BE49-F238E27FC236}">
                <a16:creationId xmlns:a16="http://schemas.microsoft.com/office/drawing/2014/main" id="{3D82E83B-7AE9-1442-9A6E-F129F935E05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461250" y="2803525"/>
            <a:ext cx="331788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4999" name="Straight Connector 75">
            <a:extLst>
              <a:ext uri="{FF2B5EF4-FFF2-40B4-BE49-F238E27FC236}">
                <a16:creationId xmlns:a16="http://schemas.microsoft.com/office/drawing/2014/main" id="{3DB98079-42BD-214A-B784-4F2C2137DEF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925469" y="2802732"/>
            <a:ext cx="3333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00" name="TextBox 78">
            <a:extLst>
              <a:ext uri="{FF2B5EF4-FFF2-40B4-BE49-F238E27FC236}">
                <a16:creationId xmlns:a16="http://schemas.microsoft.com/office/drawing/2014/main" id="{1652478C-A8A8-DC4F-A8A4-A55AE67E6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6538" y="2286000"/>
            <a:ext cx="4333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01" name="TextBox 80">
            <a:extLst>
              <a:ext uri="{FF2B5EF4-FFF2-40B4-BE49-F238E27FC236}">
                <a16:creationId xmlns:a16="http://schemas.microsoft.com/office/drawing/2014/main" id="{31D7C552-8C73-B046-97DB-B8F6207A8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6913" y="2300288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index</a:t>
            </a:r>
          </a:p>
        </p:txBody>
      </p:sp>
      <p:sp>
        <p:nvSpPr>
          <p:cNvPr id="85002" name="TextBox 81">
            <a:extLst>
              <a:ext uri="{FF2B5EF4-FFF2-40B4-BE49-F238E27FC236}">
                <a16:creationId xmlns:a16="http://schemas.microsoft.com/office/drawing/2014/main" id="{2F3A98B4-69CF-AF48-9AD9-8E14CEFC56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9688" y="2300288"/>
            <a:ext cx="1179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sp>
        <p:nvSpPr>
          <p:cNvPr id="85003" name="TextBox 82">
            <a:extLst>
              <a:ext uri="{FF2B5EF4-FFF2-40B4-BE49-F238E27FC236}">
                <a16:creationId xmlns:a16="http://schemas.microsoft.com/office/drawing/2014/main" id="{56390A32-5E43-E241-80E5-A61347E02C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6350" y="2636838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5004" name="TextBox 83">
            <a:extLst>
              <a:ext uri="{FF2B5EF4-FFF2-40B4-BE49-F238E27FC236}">
                <a16:creationId xmlns:a16="http://schemas.microsoft.com/office/drawing/2014/main" id="{F678E010-19C9-C94F-81BC-78CC674C9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2635250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5005" name="TextBox 84">
            <a:extLst>
              <a:ext uri="{FF2B5EF4-FFF2-40B4-BE49-F238E27FC236}">
                <a16:creationId xmlns:a16="http://schemas.microsoft.com/office/drawing/2014/main" id="{E1297746-72F7-C34E-81E1-0C7BAA58C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1313" y="2652713"/>
            <a:ext cx="3825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2b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/>
      <p:bldP spid="84997" grpId="0"/>
      <p:bldP spid="85000" grpId="0"/>
      <p:bldP spid="85001" grpId="0"/>
      <p:bldP spid="85002" grpId="0"/>
      <p:bldP spid="85003" grpId="0"/>
      <p:bldP spid="85004" grpId="0"/>
      <p:bldP spid="8500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>
            <a:extLst>
              <a:ext uri="{FF2B5EF4-FFF2-40B4-BE49-F238E27FC236}">
                <a16:creationId xmlns:a16="http://schemas.microsoft.com/office/drawing/2014/main" id="{2421D485-14A3-7647-9F8C-1D819C0152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871538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Direct-Mapped Cache: Placement and Access</a:t>
            </a:r>
          </a:p>
        </p:txBody>
      </p:sp>
      <p:sp>
        <p:nvSpPr>
          <p:cNvPr id="82946" name="Content Placeholder 2">
            <a:extLst>
              <a:ext uri="{FF2B5EF4-FFF2-40B4-BE49-F238E27FC236}">
                <a16:creationId xmlns:a16="http://schemas.microsoft.com/office/drawing/2014/main" id="{544ED3AD-703E-504E-90FC-36BDD07AF6B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14550" y="996950"/>
            <a:ext cx="6796088" cy="1531938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Assume byte-addressable memory:           256 bytes, 8-byte blocks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32 blocks</a:t>
            </a: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Assume cache: 64 bytes, 8 blocks</a:t>
            </a:r>
          </a:p>
          <a:p>
            <a:pPr lvl="1"/>
            <a:r>
              <a:rPr lang="en-US" altLang="en-US" sz="2000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Direct-mapped: A block can go to only one location</a:t>
            </a: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r>
              <a:rPr lang="en-US" altLang="en-US" sz="1800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Addresses with same index contend for the same location</a:t>
            </a:r>
          </a:p>
          <a:p>
            <a:pPr lvl="2"/>
            <a:r>
              <a:rPr lang="en-US" altLang="en-US" sz="1600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Cause conflict misses</a:t>
            </a:r>
            <a:endParaRPr lang="en-US" altLang="en-US" sz="160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</p:txBody>
      </p:sp>
      <p:sp>
        <p:nvSpPr>
          <p:cNvPr id="124931" name="Slide Number Placeholder 3">
            <a:extLst>
              <a:ext uri="{FF2B5EF4-FFF2-40B4-BE49-F238E27FC236}">
                <a16:creationId xmlns:a16="http://schemas.microsoft.com/office/drawing/2014/main" id="{1DD0324A-0789-D447-9E4A-2E18CD6DA2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93FB237-D28A-4448-9883-743BB87DE4C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82948" name="Group 50">
            <a:extLst>
              <a:ext uri="{FF2B5EF4-FFF2-40B4-BE49-F238E27FC236}">
                <a16:creationId xmlns:a16="http://schemas.microsoft.com/office/drawing/2014/main" id="{2AF41A95-88F8-8945-B9E3-9968C5BF0337}"/>
              </a:ext>
            </a:extLst>
          </p:cNvPr>
          <p:cNvGrpSpPr>
            <a:grpSpLocks/>
          </p:cNvGrpSpPr>
          <p:nvPr/>
        </p:nvGrpSpPr>
        <p:grpSpPr bwMode="auto">
          <a:xfrm>
            <a:off x="369888" y="1023938"/>
            <a:ext cx="1477962" cy="5356225"/>
            <a:chOff x="369455" y="1171281"/>
            <a:chExt cx="1477818" cy="5357096"/>
          </a:xfrm>
        </p:grpSpPr>
        <p:grpSp>
          <p:nvGrpSpPr>
            <p:cNvPr id="124984" name="Group 48">
              <a:extLst>
                <a:ext uri="{FF2B5EF4-FFF2-40B4-BE49-F238E27FC236}">
                  <a16:creationId xmlns:a16="http://schemas.microsoft.com/office/drawing/2014/main" id="{01EEF059-3663-764A-A41B-732531145B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455" y="1171281"/>
              <a:ext cx="1477818" cy="2678548"/>
              <a:chOff x="554182" y="1985841"/>
              <a:chExt cx="1477818" cy="2678548"/>
            </a:xfrm>
          </p:grpSpPr>
          <p:grpSp>
            <p:nvGrpSpPr>
              <p:cNvPr id="125008" name="Group 14">
                <a:extLst>
                  <a:ext uri="{FF2B5EF4-FFF2-40B4-BE49-F238E27FC236}">
                    <a16:creationId xmlns:a16="http://schemas.microsoft.com/office/drawing/2014/main" id="{D0E41D32-001A-6545-B2B0-379BCEB76E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4182" y="1985841"/>
                <a:ext cx="1477818" cy="1339274"/>
                <a:chOff x="554182" y="2567709"/>
                <a:chExt cx="1477818" cy="1339274"/>
              </a:xfrm>
            </p:grpSpPr>
            <p:grpSp>
              <p:nvGrpSpPr>
                <p:cNvPr id="125020" name="Group 8">
                  <a:extLst>
                    <a:ext uri="{FF2B5EF4-FFF2-40B4-BE49-F238E27FC236}">
                      <a16:creationId xmlns:a16="http://schemas.microsoft.com/office/drawing/2014/main" id="{277F888C-B92C-9F4D-96D8-149126EF3EF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2567709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26" name="Rectangle 4">
                    <a:extLst>
                      <a:ext uri="{FF2B5EF4-FFF2-40B4-BE49-F238E27FC236}">
                        <a16:creationId xmlns:a16="http://schemas.microsoft.com/office/drawing/2014/main" id="{04BFBD80-196B-B84E-9014-A0D6010051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FF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7" name="Rectangle 5">
                    <a:extLst>
                      <a:ext uri="{FF2B5EF4-FFF2-40B4-BE49-F238E27FC236}">
                        <a16:creationId xmlns:a16="http://schemas.microsoft.com/office/drawing/2014/main" id="{7A5C9438-5FBB-2B42-B4CF-0BF51035DB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8" name="Rectangle 6">
                    <a:extLst>
                      <a:ext uri="{FF2B5EF4-FFF2-40B4-BE49-F238E27FC236}">
                        <a16:creationId xmlns:a16="http://schemas.microsoft.com/office/drawing/2014/main" id="{EC417C32-7A60-ED4B-8F0D-A6F0C02E4C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9" name="Rectangle 7">
                    <a:extLst>
                      <a:ext uri="{FF2B5EF4-FFF2-40B4-BE49-F238E27FC236}">
                        <a16:creationId xmlns:a16="http://schemas.microsoft.com/office/drawing/2014/main" id="{0B7F795F-E438-E14A-A2E8-075DE9333E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5021" name="Group 9">
                  <a:extLst>
                    <a:ext uri="{FF2B5EF4-FFF2-40B4-BE49-F238E27FC236}">
                      <a16:creationId xmlns:a16="http://schemas.microsoft.com/office/drawing/2014/main" id="{F14ECE87-C373-1444-8EDC-3EBFF5ABB2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3237346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22" name="Rectangle 10">
                    <a:extLst>
                      <a:ext uri="{FF2B5EF4-FFF2-40B4-BE49-F238E27FC236}">
                        <a16:creationId xmlns:a16="http://schemas.microsoft.com/office/drawing/2014/main" id="{007ECA61-D699-844C-985C-934B54313F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3" name="Rectangle 11">
                    <a:extLst>
                      <a:ext uri="{FF2B5EF4-FFF2-40B4-BE49-F238E27FC236}">
                        <a16:creationId xmlns:a16="http://schemas.microsoft.com/office/drawing/2014/main" id="{9A2C4367-C3F7-374D-8A23-95AC54AC6F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4" name="Rectangle 12">
                    <a:extLst>
                      <a:ext uri="{FF2B5EF4-FFF2-40B4-BE49-F238E27FC236}">
                        <a16:creationId xmlns:a16="http://schemas.microsoft.com/office/drawing/2014/main" id="{30811906-D427-9B4E-99AB-78BF14D959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5" name="Rectangle 13">
                    <a:extLst>
                      <a:ext uri="{FF2B5EF4-FFF2-40B4-BE49-F238E27FC236}">
                        <a16:creationId xmlns:a16="http://schemas.microsoft.com/office/drawing/2014/main" id="{2733515A-B614-2E41-AAB0-E149547FA4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25009" name="Group 15">
                <a:extLst>
                  <a:ext uri="{FF2B5EF4-FFF2-40B4-BE49-F238E27FC236}">
                    <a16:creationId xmlns:a16="http://schemas.microsoft.com/office/drawing/2014/main" id="{96E1DED6-364F-0F49-941F-CD186AF70B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4182" y="3325115"/>
                <a:ext cx="1477818" cy="1339274"/>
                <a:chOff x="554182" y="2567709"/>
                <a:chExt cx="1477818" cy="1339274"/>
              </a:xfrm>
            </p:grpSpPr>
            <p:grpSp>
              <p:nvGrpSpPr>
                <p:cNvPr id="125010" name="Group 8">
                  <a:extLst>
                    <a:ext uri="{FF2B5EF4-FFF2-40B4-BE49-F238E27FC236}">
                      <a16:creationId xmlns:a16="http://schemas.microsoft.com/office/drawing/2014/main" id="{4D25DD36-EA3E-8D45-8858-CEB01C855E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2567709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16" name="Rectangle 22">
                    <a:extLst>
                      <a:ext uri="{FF2B5EF4-FFF2-40B4-BE49-F238E27FC236}">
                        <a16:creationId xmlns:a16="http://schemas.microsoft.com/office/drawing/2014/main" id="{3287FEB6-4CBE-EB4A-9DA3-F393EB922D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7" name="Rectangle 23">
                    <a:extLst>
                      <a:ext uri="{FF2B5EF4-FFF2-40B4-BE49-F238E27FC236}">
                        <a16:creationId xmlns:a16="http://schemas.microsoft.com/office/drawing/2014/main" id="{A525C3C7-130C-6C42-8E9F-5F8579F7B3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8" name="Rectangle 24">
                    <a:extLst>
                      <a:ext uri="{FF2B5EF4-FFF2-40B4-BE49-F238E27FC236}">
                        <a16:creationId xmlns:a16="http://schemas.microsoft.com/office/drawing/2014/main" id="{C0401FDC-826D-AE48-AD68-E832038702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9" name="Rectangle 25">
                    <a:extLst>
                      <a:ext uri="{FF2B5EF4-FFF2-40B4-BE49-F238E27FC236}">
                        <a16:creationId xmlns:a16="http://schemas.microsoft.com/office/drawing/2014/main" id="{1B9AF3A7-41D8-BE43-B8C0-E58040B3DC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5011" name="Group 9">
                  <a:extLst>
                    <a:ext uri="{FF2B5EF4-FFF2-40B4-BE49-F238E27FC236}">
                      <a16:creationId xmlns:a16="http://schemas.microsoft.com/office/drawing/2014/main" id="{B48F2437-A8F4-0D49-97D5-0436CE8B763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3237346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12" name="Rectangle 18">
                    <a:extLst>
                      <a:ext uri="{FF2B5EF4-FFF2-40B4-BE49-F238E27FC236}">
                        <a16:creationId xmlns:a16="http://schemas.microsoft.com/office/drawing/2014/main" id="{5561E4EC-E535-8D46-804C-024E1464DF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3" name="Rectangle 19">
                    <a:extLst>
                      <a:ext uri="{FF2B5EF4-FFF2-40B4-BE49-F238E27FC236}">
                        <a16:creationId xmlns:a16="http://schemas.microsoft.com/office/drawing/2014/main" id="{FE980454-C948-324A-B40A-01DF6B12DA8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4" name="Rectangle 20">
                    <a:extLst>
                      <a:ext uri="{FF2B5EF4-FFF2-40B4-BE49-F238E27FC236}">
                        <a16:creationId xmlns:a16="http://schemas.microsoft.com/office/drawing/2014/main" id="{AECCA8B8-ACB0-5948-900A-1112226D53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5" name="Rectangle 21">
                    <a:extLst>
                      <a:ext uri="{FF2B5EF4-FFF2-40B4-BE49-F238E27FC236}">
                        <a16:creationId xmlns:a16="http://schemas.microsoft.com/office/drawing/2014/main" id="{E2FC9B4B-93E6-3541-AF14-8F0FB0441A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124985" name="Group 49">
              <a:extLst>
                <a:ext uri="{FF2B5EF4-FFF2-40B4-BE49-F238E27FC236}">
                  <a16:creationId xmlns:a16="http://schemas.microsoft.com/office/drawing/2014/main" id="{13BBA096-3DA7-8C40-A127-684A137929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455" y="3849829"/>
              <a:ext cx="1477818" cy="2678548"/>
              <a:chOff x="2433782" y="3512702"/>
              <a:chExt cx="1477818" cy="2678548"/>
            </a:xfrm>
          </p:grpSpPr>
          <p:grpSp>
            <p:nvGrpSpPr>
              <p:cNvPr id="124986" name="Group 26">
                <a:extLst>
                  <a:ext uri="{FF2B5EF4-FFF2-40B4-BE49-F238E27FC236}">
                    <a16:creationId xmlns:a16="http://schemas.microsoft.com/office/drawing/2014/main" id="{43FF8166-7E7E-F842-A040-4AA3AEE415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33782" y="3512702"/>
                <a:ext cx="1477818" cy="1339274"/>
                <a:chOff x="554182" y="2567709"/>
                <a:chExt cx="1477818" cy="1339274"/>
              </a:xfrm>
            </p:grpSpPr>
            <p:grpSp>
              <p:nvGrpSpPr>
                <p:cNvPr id="124998" name="Group 8">
                  <a:extLst>
                    <a:ext uri="{FF2B5EF4-FFF2-40B4-BE49-F238E27FC236}">
                      <a16:creationId xmlns:a16="http://schemas.microsoft.com/office/drawing/2014/main" id="{E8F55052-77DA-F64F-A943-10DEFA31B4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2567709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04" name="Rectangle 33">
                    <a:extLst>
                      <a:ext uri="{FF2B5EF4-FFF2-40B4-BE49-F238E27FC236}">
                        <a16:creationId xmlns:a16="http://schemas.microsoft.com/office/drawing/2014/main" id="{17FA2DCB-47E5-8245-B08C-301BF31DDCD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5" name="Rectangle 34">
                    <a:extLst>
                      <a:ext uri="{FF2B5EF4-FFF2-40B4-BE49-F238E27FC236}">
                        <a16:creationId xmlns:a16="http://schemas.microsoft.com/office/drawing/2014/main" id="{AD74F887-FFCF-9242-8493-584A0E76D6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6" name="Rectangle 35">
                    <a:extLst>
                      <a:ext uri="{FF2B5EF4-FFF2-40B4-BE49-F238E27FC236}">
                        <a16:creationId xmlns:a16="http://schemas.microsoft.com/office/drawing/2014/main" id="{56A02975-AC84-394C-A31A-BBAF565DF8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7" name="Rectangle 36">
                    <a:extLst>
                      <a:ext uri="{FF2B5EF4-FFF2-40B4-BE49-F238E27FC236}">
                        <a16:creationId xmlns:a16="http://schemas.microsoft.com/office/drawing/2014/main" id="{EBF6193A-0388-5A4F-85A6-B0E4859E29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4999" name="Group 9">
                  <a:extLst>
                    <a:ext uri="{FF2B5EF4-FFF2-40B4-BE49-F238E27FC236}">
                      <a16:creationId xmlns:a16="http://schemas.microsoft.com/office/drawing/2014/main" id="{EFE42A4F-69D2-B242-8B0E-776E6819A32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3237346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00" name="Rectangle 29">
                    <a:extLst>
                      <a:ext uri="{FF2B5EF4-FFF2-40B4-BE49-F238E27FC236}">
                        <a16:creationId xmlns:a16="http://schemas.microsoft.com/office/drawing/2014/main" id="{7700FE78-D0BA-4442-AF4C-9EF8A2DCC3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1" name="Rectangle 30">
                    <a:extLst>
                      <a:ext uri="{FF2B5EF4-FFF2-40B4-BE49-F238E27FC236}">
                        <a16:creationId xmlns:a16="http://schemas.microsoft.com/office/drawing/2014/main" id="{D0D09836-6A21-4F46-B9B0-EC9C765A6AE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2" name="Rectangle 31">
                    <a:extLst>
                      <a:ext uri="{FF2B5EF4-FFF2-40B4-BE49-F238E27FC236}">
                        <a16:creationId xmlns:a16="http://schemas.microsoft.com/office/drawing/2014/main" id="{08248970-59BE-4F4A-B084-6C2D009F57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3" name="Rectangle 32">
                    <a:extLst>
                      <a:ext uri="{FF2B5EF4-FFF2-40B4-BE49-F238E27FC236}">
                        <a16:creationId xmlns:a16="http://schemas.microsoft.com/office/drawing/2014/main" id="{6D70040A-729B-984A-8B78-BF9014CDED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24987" name="Group 37">
                <a:extLst>
                  <a:ext uri="{FF2B5EF4-FFF2-40B4-BE49-F238E27FC236}">
                    <a16:creationId xmlns:a16="http://schemas.microsoft.com/office/drawing/2014/main" id="{D66440B1-B990-534B-932C-47A2A62C53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33782" y="4851976"/>
                <a:ext cx="1477818" cy="1339274"/>
                <a:chOff x="554182" y="2567709"/>
                <a:chExt cx="1477818" cy="1339274"/>
              </a:xfrm>
            </p:grpSpPr>
            <p:grpSp>
              <p:nvGrpSpPr>
                <p:cNvPr id="124988" name="Group 8">
                  <a:extLst>
                    <a:ext uri="{FF2B5EF4-FFF2-40B4-BE49-F238E27FC236}">
                      <a16:creationId xmlns:a16="http://schemas.microsoft.com/office/drawing/2014/main" id="{1A0BB147-BC03-9D4E-9B86-FE3C49A7CAC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2567709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4994" name="Rectangle 44">
                    <a:extLst>
                      <a:ext uri="{FF2B5EF4-FFF2-40B4-BE49-F238E27FC236}">
                        <a16:creationId xmlns:a16="http://schemas.microsoft.com/office/drawing/2014/main" id="{1B16BE18-00D1-F14B-8390-06E9BF0A5B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5" name="Rectangle 45">
                    <a:extLst>
                      <a:ext uri="{FF2B5EF4-FFF2-40B4-BE49-F238E27FC236}">
                        <a16:creationId xmlns:a16="http://schemas.microsoft.com/office/drawing/2014/main" id="{FCA27F20-671F-724A-9EAB-F80C5F4D20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6" name="Rectangle 46">
                    <a:extLst>
                      <a:ext uri="{FF2B5EF4-FFF2-40B4-BE49-F238E27FC236}">
                        <a16:creationId xmlns:a16="http://schemas.microsoft.com/office/drawing/2014/main" id="{46F40B6E-22B8-B74D-9CF3-B66C835325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7" name="Rectangle 47">
                    <a:extLst>
                      <a:ext uri="{FF2B5EF4-FFF2-40B4-BE49-F238E27FC236}">
                        <a16:creationId xmlns:a16="http://schemas.microsoft.com/office/drawing/2014/main" id="{044BA942-3411-9048-BD66-6B6FE5FD82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4989" name="Group 9">
                  <a:extLst>
                    <a:ext uri="{FF2B5EF4-FFF2-40B4-BE49-F238E27FC236}">
                      <a16:creationId xmlns:a16="http://schemas.microsoft.com/office/drawing/2014/main" id="{22949162-EBEF-C64C-A5C7-E667EA8A1DA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3237346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4990" name="Rectangle 40">
                    <a:extLst>
                      <a:ext uri="{FF2B5EF4-FFF2-40B4-BE49-F238E27FC236}">
                        <a16:creationId xmlns:a16="http://schemas.microsoft.com/office/drawing/2014/main" id="{1E75A890-8DAD-8447-948C-60197B33FDE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1" name="Rectangle 41">
                    <a:extLst>
                      <a:ext uri="{FF2B5EF4-FFF2-40B4-BE49-F238E27FC236}">
                        <a16:creationId xmlns:a16="http://schemas.microsoft.com/office/drawing/2014/main" id="{60E1865B-6720-F843-BB8B-96EC6717E8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2" name="Rectangle 42">
                    <a:extLst>
                      <a:ext uri="{FF2B5EF4-FFF2-40B4-BE49-F238E27FC236}">
                        <a16:creationId xmlns:a16="http://schemas.microsoft.com/office/drawing/2014/main" id="{66770C87-F89D-D547-A6E4-347921070E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3" name="Rectangle 43">
                    <a:extLst>
                      <a:ext uri="{FF2B5EF4-FFF2-40B4-BE49-F238E27FC236}">
                        <a16:creationId xmlns:a16="http://schemas.microsoft.com/office/drawing/2014/main" id="{5623887B-104A-084B-B212-86950EBAFF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82949" name="Group 59">
            <a:extLst>
              <a:ext uri="{FF2B5EF4-FFF2-40B4-BE49-F238E27FC236}">
                <a16:creationId xmlns:a16="http://schemas.microsoft.com/office/drawing/2014/main" id="{F47ADBD4-E10A-574E-9D4C-96D5A65C6F85}"/>
              </a:ext>
            </a:extLst>
          </p:cNvPr>
          <p:cNvGrpSpPr>
            <a:grpSpLocks/>
          </p:cNvGrpSpPr>
          <p:nvPr/>
        </p:nvGrpSpPr>
        <p:grpSpPr bwMode="auto">
          <a:xfrm>
            <a:off x="4502150" y="3314700"/>
            <a:ext cx="1477963" cy="1338263"/>
            <a:chOff x="2544619" y="2612161"/>
            <a:chExt cx="1477818" cy="1339274"/>
          </a:xfrm>
        </p:grpSpPr>
        <p:sp>
          <p:nvSpPr>
            <p:cNvPr id="124976" name="Rectangle 51">
              <a:extLst>
                <a:ext uri="{FF2B5EF4-FFF2-40B4-BE49-F238E27FC236}">
                  <a16:creationId xmlns:a16="http://schemas.microsoft.com/office/drawing/2014/main" id="{57ABC89A-8BC0-404B-8ECE-B99D97C75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612161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7" name="Rectangle 52">
              <a:extLst>
                <a:ext uri="{FF2B5EF4-FFF2-40B4-BE49-F238E27FC236}">
                  <a16:creationId xmlns:a16="http://schemas.microsoft.com/office/drawing/2014/main" id="{29E86B7B-77E3-2142-B2B1-7C3B636B6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783033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8" name="Rectangle 53">
              <a:extLst>
                <a:ext uri="{FF2B5EF4-FFF2-40B4-BE49-F238E27FC236}">
                  <a16:creationId xmlns:a16="http://schemas.microsoft.com/office/drawing/2014/main" id="{B4BB8816-9286-134B-BCAC-8B9765C12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949288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9" name="Rectangle 54">
              <a:extLst>
                <a:ext uri="{FF2B5EF4-FFF2-40B4-BE49-F238E27FC236}">
                  <a16:creationId xmlns:a16="http://schemas.microsoft.com/office/drawing/2014/main" id="{66ED7A42-5BD4-F948-9D2F-35AEBF0F4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115543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80" name="Rectangle 55">
              <a:extLst>
                <a:ext uri="{FF2B5EF4-FFF2-40B4-BE49-F238E27FC236}">
                  <a16:creationId xmlns:a16="http://schemas.microsoft.com/office/drawing/2014/main" id="{199BD510-E914-5B40-9724-679EEB7E6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286415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81" name="Rectangle 56">
              <a:extLst>
                <a:ext uri="{FF2B5EF4-FFF2-40B4-BE49-F238E27FC236}">
                  <a16:creationId xmlns:a16="http://schemas.microsoft.com/office/drawing/2014/main" id="{85435B0E-86A2-0147-8D80-5D385A603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452670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82" name="Rectangle 57">
              <a:extLst>
                <a:ext uri="{FF2B5EF4-FFF2-40B4-BE49-F238E27FC236}">
                  <a16:creationId xmlns:a16="http://schemas.microsoft.com/office/drawing/2014/main" id="{9B73AB93-9596-F841-B8AB-2E7CDDFDE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618925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83" name="Rectangle 58">
              <a:extLst>
                <a:ext uri="{FF2B5EF4-FFF2-40B4-BE49-F238E27FC236}">
                  <a16:creationId xmlns:a16="http://schemas.microsoft.com/office/drawing/2014/main" id="{512E0F1A-EAF9-0D49-A619-0201B09875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785180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82950" name="TextBox 60">
            <a:extLst>
              <a:ext uri="{FF2B5EF4-FFF2-40B4-BE49-F238E27FC236}">
                <a16:creationId xmlns:a16="http://schemas.microsoft.com/office/drawing/2014/main" id="{7EF2B0D8-18B3-114F-8B86-19F5FDB0FB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8363" y="2898775"/>
            <a:ext cx="113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</p:txBody>
      </p:sp>
      <p:grpSp>
        <p:nvGrpSpPr>
          <p:cNvPr id="82951" name="Group 61">
            <a:extLst>
              <a:ext uri="{FF2B5EF4-FFF2-40B4-BE49-F238E27FC236}">
                <a16:creationId xmlns:a16="http://schemas.microsoft.com/office/drawing/2014/main" id="{272A89D0-C599-4E4E-97CD-797E00B61048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3309938"/>
            <a:ext cx="1477963" cy="1339850"/>
            <a:chOff x="2544619" y="2612161"/>
            <a:chExt cx="1477818" cy="1339274"/>
          </a:xfrm>
        </p:grpSpPr>
        <p:sp>
          <p:nvSpPr>
            <p:cNvPr id="124968" name="Rectangle 62">
              <a:extLst>
                <a:ext uri="{FF2B5EF4-FFF2-40B4-BE49-F238E27FC236}">
                  <a16:creationId xmlns:a16="http://schemas.microsoft.com/office/drawing/2014/main" id="{FAE4FD56-7C84-4C45-9740-7FFD54DEA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612161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69" name="Rectangle 63">
              <a:extLst>
                <a:ext uri="{FF2B5EF4-FFF2-40B4-BE49-F238E27FC236}">
                  <a16:creationId xmlns:a16="http://schemas.microsoft.com/office/drawing/2014/main" id="{9190EC25-BFF2-CE43-A84C-DA2EF8071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783033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0" name="Rectangle 64">
              <a:extLst>
                <a:ext uri="{FF2B5EF4-FFF2-40B4-BE49-F238E27FC236}">
                  <a16:creationId xmlns:a16="http://schemas.microsoft.com/office/drawing/2014/main" id="{2D6E02EA-1068-B44F-99F2-088E33ABC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949288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1" name="Rectangle 65">
              <a:extLst>
                <a:ext uri="{FF2B5EF4-FFF2-40B4-BE49-F238E27FC236}">
                  <a16:creationId xmlns:a16="http://schemas.microsoft.com/office/drawing/2014/main" id="{AE30C71A-FD43-C840-B39D-1CD7D4267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115543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2" name="Rectangle 66">
              <a:extLst>
                <a:ext uri="{FF2B5EF4-FFF2-40B4-BE49-F238E27FC236}">
                  <a16:creationId xmlns:a16="http://schemas.microsoft.com/office/drawing/2014/main" id="{024F45F8-067D-474F-8604-9438C9296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286415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3" name="Rectangle 67">
              <a:extLst>
                <a:ext uri="{FF2B5EF4-FFF2-40B4-BE49-F238E27FC236}">
                  <a16:creationId xmlns:a16="http://schemas.microsoft.com/office/drawing/2014/main" id="{03022486-F7F3-5D4E-8B57-F5CE08DCC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452670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4" name="Rectangle 68">
              <a:extLst>
                <a:ext uri="{FF2B5EF4-FFF2-40B4-BE49-F238E27FC236}">
                  <a16:creationId xmlns:a16="http://schemas.microsoft.com/office/drawing/2014/main" id="{DF33034F-5356-AC4E-9BE5-277CAE19D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618925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5" name="Rectangle 69">
              <a:extLst>
                <a:ext uri="{FF2B5EF4-FFF2-40B4-BE49-F238E27FC236}">
                  <a16:creationId xmlns:a16="http://schemas.microsoft.com/office/drawing/2014/main" id="{6AE8B806-F6FE-924F-8C01-2D4B8E848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785180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82952" name="TextBox 70">
            <a:extLst>
              <a:ext uri="{FF2B5EF4-FFF2-40B4-BE49-F238E27FC236}">
                <a16:creationId xmlns:a16="http://schemas.microsoft.com/office/drawing/2014/main" id="{36AD7F6A-EC71-704E-8A08-FFB3FF780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8438" y="2894013"/>
            <a:ext cx="1249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</p:txBody>
      </p:sp>
      <p:sp>
        <p:nvSpPr>
          <p:cNvPr id="82953" name="Rectangle 71">
            <a:extLst>
              <a:ext uri="{FF2B5EF4-FFF2-40B4-BE49-F238E27FC236}">
                <a16:creationId xmlns:a16="http://schemas.microsoft.com/office/drawing/2014/main" id="{8FDA1AD7-C792-A445-9611-3D532E062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1550" y="2944813"/>
            <a:ext cx="1477963" cy="3333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2954" name="TextBox 72">
            <a:extLst>
              <a:ext uri="{FF2B5EF4-FFF2-40B4-BE49-F238E27FC236}">
                <a16:creationId xmlns:a16="http://schemas.microsoft.com/office/drawing/2014/main" id="{08CBF199-F0B0-A044-8DDB-0D528113F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0550" y="3332163"/>
            <a:ext cx="841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cxnSp>
        <p:nvCxnSpPr>
          <p:cNvPr id="82955" name="Straight Connector 74">
            <a:extLst>
              <a:ext uri="{FF2B5EF4-FFF2-40B4-BE49-F238E27FC236}">
                <a16:creationId xmlns:a16="http://schemas.microsoft.com/office/drawing/2014/main" id="{B457AC84-4CF0-9848-BE5C-00AD1656034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011488" y="3111500"/>
            <a:ext cx="3317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56" name="Straight Connector 75">
            <a:extLst>
              <a:ext uri="{FF2B5EF4-FFF2-40B4-BE49-F238E27FC236}">
                <a16:creationId xmlns:a16="http://schemas.microsoft.com/office/drawing/2014/main" id="{D72FDB7B-B1FD-7E40-AFCE-7F509484F0E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475706" y="3110707"/>
            <a:ext cx="3333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57" name="TextBox 78">
            <a:extLst>
              <a:ext uri="{FF2B5EF4-FFF2-40B4-BE49-F238E27FC236}">
                <a16:creationId xmlns:a16="http://schemas.microsoft.com/office/drawing/2014/main" id="{625E1EA0-842A-CC46-8978-A5F33F7E86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6775" y="2593975"/>
            <a:ext cx="433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2958" name="TextBox 80">
            <a:extLst>
              <a:ext uri="{FF2B5EF4-FFF2-40B4-BE49-F238E27FC236}">
                <a16:creationId xmlns:a16="http://schemas.microsoft.com/office/drawing/2014/main" id="{F19EEBF1-FE7E-C640-B336-DE5F17B5A6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7150" y="2608263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index</a:t>
            </a:r>
          </a:p>
        </p:txBody>
      </p:sp>
      <p:sp>
        <p:nvSpPr>
          <p:cNvPr id="82959" name="TextBox 81">
            <a:extLst>
              <a:ext uri="{FF2B5EF4-FFF2-40B4-BE49-F238E27FC236}">
                <a16:creationId xmlns:a16="http://schemas.microsoft.com/office/drawing/2014/main" id="{D2EB4DFC-A146-144A-ABE3-602232ED20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9925" y="2608263"/>
            <a:ext cx="117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sp>
        <p:nvSpPr>
          <p:cNvPr id="82960" name="TextBox 82">
            <a:extLst>
              <a:ext uri="{FF2B5EF4-FFF2-40B4-BE49-F238E27FC236}">
                <a16:creationId xmlns:a16="http://schemas.microsoft.com/office/drawing/2014/main" id="{D20364B6-47AF-B04E-A6C4-43D0B3BD2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6588" y="2944813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2961" name="TextBox 83">
            <a:extLst>
              <a:ext uri="{FF2B5EF4-FFF2-40B4-BE49-F238E27FC236}">
                <a16:creationId xmlns:a16="http://schemas.microsoft.com/office/drawing/2014/main" id="{603A8A40-F094-2D4F-989A-B75700208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2943225"/>
            <a:ext cx="6511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2962" name="TextBox 84">
            <a:extLst>
              <a:ext uri="{FF2B5EF4-FFF2-40B4-BE49-F238E27FC236}">
                <a16:creationId xmlns:a16="http://schemas.microsoft.com/office/drawing/2014/main" id="{7284C153-99AA-7E4C-A686-62B84A1B5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1550" y="2960688"/>
            <a:ext cx="38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2b</a:t>
            </a:r>
          </a:p>
        </p:txBody>
      </p:sp>
      <p:cxnSp>
        <p:nvCxnSpPr>
          <p:cNvPr id="82963" name="Straight Connector 86">
            <a:extLst>
              <a:ext uri="{FF2B5EF4-FFF2-40B4-BE49-F238E27FC236}">
                <a16:creationId xmlns:a16="http://schemas.microsoft.com/office/drawing/2014/main" id="{F82AAAA2-0FEA-2144-81D6-88081FF88DE7}"/>
              </a:ext>
            </a:extLst>
          </p:cNvPr>
          <p:cNvCxnSpPr>
            <a:cxnSpLocks noChangeShapeType="1"/>
            <a:stCxn id="82953" idx="2"/>
          </p:cNvCxnSpPr>
          <p:nvPr/>
        </p:nvCxnSpPr>
        <p:spPr bwMode="auto">
          <a:xfrm rot="16200000" flipH="1">
            <a:off x="2625726" y="3632200"/>
            <a:ext cx="711200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64" name="Straight Arrow Connector 88">
            <a:extLst>
              <a:ext uri="{FF2B5EF4-FFF2-40B4-BE49-F238E27FC236}">
                <a16:creationId xmlns:a16="http://schemas.microsoft.com/office/drawing/2014/main" id="{85C5343E-770E-6644-8C89-A03D89BD489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982913" y="3979863"/>
            <a:ext cx="1519237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65" name="Straight Arrow Connector 89">
            <a:extLst>
              <a:ext uri="{FF2B5EF4-FFF2-40B4-BE49-F238E27FC236}">
                <a16:creationId xmlns:a16="http://schemas.microsoft.com/office/drawing/2014/main" id="{6E770ED4-19CF-9E4A-BB43-EA307625F28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61088" y="3989388"/>
            <a:ext cx="2397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66" name="Straight Connector 95">
            <a:extLst>
              <a:ext uri="{FF2B5EF4-FFF2-40B4-BE49-F238E27FC236}">
                <a16:creationId xmlns:a16="http://schemas.microsoft.com/office/drawing/2014/main" id="{E95A2E99-0F5C-8042-830F-12C9C7B7608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198144" y="3983831"/>
            <a:ext cx="13398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67" name="TextBox 96">
            <a:extLst>
              <a:ext uri="{FF2B5EF4-FFF2-40B4-BE49-F238E27FC236}">
                <a16:creationId xmlns:a16="http://schemas.microsoft.com/office/drawing/2014/main" id="{21E246A5-00BF-D74C-95DE-6D719EF65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2475" y="4446588"/>
            <a:ext cx="287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82968" name="TextBox 97">
            <a:extLst>
              <a:ext uri="{FF2B5EF4-FFF2-40B4-BE49-F238E27FC236}">
                <a16:creationId xmlns:a16="http://schemas.microsoft.com/office/drawing/2014/main" id="{AED0F0EA-B113-954A-9840-DA0D7E7E5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5250" y="4437063"/>
            <a:ext cx="3984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2969" name="Rectangle 98">
            <a:extLst>
              <a:ext uri="{FF2B5EF4-FFF2-40B4-BE49-F238E27FC236}">
                <a16:creationId xmlns:a16="http://schemas.microsoft.com/office/drawing/2014/main" id="{CAB5B196-BE37-D645-99F3-D3E8E2D45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8238" y="5068888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2970" name="TextBox 99">
            <a:extLst>
              <a:ext uri="{FF2B5EF4-FFF2-40B4-BE49-F238E27FC236}">
                <a16:creationId xmlns:a16="http://schemas.microsoft.com/office/drawing/2014/main" id="{25461A3D-07FA-914C-B338-1C22979C87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6663" y="50466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2971" name="Straight Arrow Connector 101">
            <a:extLst>
              <a:ext uri="{FF2B5EF4-FFF2-40B4-BE49-F238E27FC236}">
                <a16:creationId xmlns:a16="http://schemas.microsoft.com/office/drawing/2014/main" id="{8368F2E1-0CC2-0D4C-89F5-E139B7F48AD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076032" y="4864894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72" name="Straight Arrow Connector 106">
            <a:extLst>
              <a:ext uri="{FF2B5EF4-FFF2-40B4-BE49-F238E27FC236}">
                <a16:creationId xmlns:a16="http://schemas.microsoft.com/office/drawing/2014/main" id="{B6F7ED89-3CEB-5148-96D8-BE67E6F30A6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05350" y="4649788"/>
            <a:ext cx="469900" cy="4238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73" name="Straight Connector 113">
            <a:extLst>
              <a:ext uri="{FF2B5EF4-FFF2-40B4-BE49-F238E27FC236}">
                <a16:creationId xmlns:a16="http://schemas.microsoft.com/office/drawing/2014/main" id="{D07AEB76-2716-974A-902F-305CFAA89CA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464469" y="4263231"/>
            <a:ext cx="1971675" cy="36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74" name="Straight Arrow Connector 115">
            <a:extLst>
              <a:ext uri="{FF2B5EF4-FFF2-40B4-BE49-F238E27FC236}">
                <a16:creationId xmlns:a16="http://schemas.microsoft.com/office/drawing/2014/main" id="{26861C52-A3BC-5642-8423-82243193E3E0}"/>
              </a:ext>
            </a:extLst>
          </p:cNvPr>
          <p:cNvCxnSpPr>
            <a:cxnSpLocks noChangeShapeType="1"/>
            <a:endCxn id="82969" idx="1"/>
          </p:cNvCxnSpPr>
          <p:nvPr/>
        </p:nvCxnSpPr>
        <p:spPr bwMode="auto">
          <a:xfrm flipV="1">
            <a:off x="2468563" y="5237163"/>
            <a:ext cx="2479675" cy="301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75" name="Straight Arrow Connector 116">
            <a:extLst>
              <a:ext uri="{FF2B5EF4-FFF2-40B4-BE49-F238E27FC236}">
                <a16:creationId xmlns:a16="http://schemas.microsoft.com/office/drawing/2014/main" id="{5F7AAFEB-B349-CE48-B598-7D8A41BA2D5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911182" y="4864894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76" name="Freeform 48">
            <a:extLst>
              <a:ext uri="{FF2B5EF4-FFF2-40B4-BE49-F238E27FC236}">
                <a16:creationId xmlns:a16="http://schemas.microsoft.com/office/drawing/2014/main" id="{40BD663C-56BC-214E-AE50-8BCF8F719639}"/>
              </a:ext>
            </a:extLst>
          </p:cNvPr>
          <p:cNvSpPr>
            <a:spLocks/>
          </p:cNvSpPr>
          <p:nvPr/>
        </p:nvSpPr>
        <p:spPr bwMode="auto">
          <a:xfrm>
            <a:off x="6229350" y="5070475"/>
            <a:ext cx="17970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7" name="Text Box 61">
            <a:extLst>
              <a:ext uri="{FF2B5EF4-FFF2-40B4-BE49-F238E27FC236}">
                <a16:creationId xmlns:a16="http://schemas.microsoft.com/office/drawing/2014/main" id="{AF11080A-DB07-484D-A731-9BC8D52072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7038" y="5046663"/>
            <a:ext cx="6969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2978" name="Straight Arrow Connector 121">
            <a:extLst>
              <a:ext uri="{FF2B5EF4-FFF2-40B4-BE49-F238E27FC236}">
                <a16:creationId xmlns:a16="http://schemas.microsoft.com/office/drawing/2014/main" id="{3AAF418E-9E3A-664C-991C-D45AA06ED2D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797800" y="5230813"/>
            <a:ext cx="523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79" name="TextBox 122">
            <a:extLst>
              <a:ext uri="{FF2B5EF4-FFF2-40B4-BE49-F238E27FC236}">
                <a16:creationId xmlns:a16="http://schemas.microsoft.com/office/drawing/2014/main" id="{4FE531F9-6586-8A4B-BEE5-F31CA8894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4488" y="4922838"/>
            <a:ext cx="1179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cxnSp>
        <p:nvCxnSpPr>
          <p:cNvPr id="82980" name="Straight Arrow Connector 99">
            <a:extLst>
              <a:ext uri="{FF2B5EF4-FFF2-40B4-BE49-F238E27FC236}">
                <a16:creationId xmlns:a16="http://schemas.microsoft.com/office/drawing/2014/main" id="{0867E516-A3CB-B74D-8FA9-5C93F71E048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153819" y="5541169"/>
            <a:ext cx="26352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81" name="Straight Arrow Connector 100">
            <a:extLst>
              <a:ext uri="{FF2B5EF4-FFF2-40B4-BE49-F238E27FC236}">
                <a16:creationId xmlns:a16="http://schemas.microsoft.com/office/drawing/2014/main" id="{9078B791-2CF7-E446-9106-2313812B2E44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6989762" y="5519738"/>
            <a:ext cx="2651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82" name="TextBox 102">
            <a:extLst>
              <a:ext uri="{FF2B5EF4-FFF2-40B4-BE49-F238E27FC236}">
                <a16:creationId xmlns:a16="http://schemas.microsoft.com/office/drawing/2014/main" id="{6A235DD4-DBB1-6340-846E-F401B75DE8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3850" y="5545138"/>
            <a:ext cx="593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Hit?</a:t>
            </a:r>
          </a:p>
        </p:txBody>
      </p:sp>
      <p:sp>
        <p:nvSpPr>
          <p:cNvPr id="82983" name="TextBox 103">
            <a:extLst>
              <a:ext uri="{FF2B5EF4-FFF2-40B4-BE49-F238E27FC236}">
                <a16:creationId xmlns:a16="http://schemas.microsoft.com/office/drawing/2014/main" id="{87939264-0174-9C46-8FE1-B6841B6B9E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2488" y="5545138"/>
            <a:ext cx="6715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9A47AC-87A9-594F-A8D1-D5800D3E7993}"/>
              </a:ext>
            </a:extLst>
          </p:cNvPr>
          <p:cNvSpPr txBox="1"/>
          <p:nvPr/>
        </p:nvSpPr>
        <p:spPr>
          <a:xfrm>
            <a:off x="465753" y="95316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</a:t>
            </a:r>
            <a:r>
              <a:rPr lang="en-US" sz="1400" dirty="0">
                <a:solidFill>
                  <a:srgbClr val="FF0000"/>
                </a:solidFill>
              </a:rPr>
              <a:t>00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000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3A07EF3-4793-2B4D-BB58-8ADD1938A2EE}"/>
              </a:ext>
            </a:extLst>
          </p:cNvPr>
          <p:cNvSpPr txBox="1"/>
          <p:nvPr/>
        </p:nvSpPr>
        <p:spPr>
          <a:xfrm>
            <a:off x="456194" y="110556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00001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5C82DF6-B0C2-B243-AC53-E430E76EA042}"/>
              </a:ext>
            </a:extLst>
          </p:cNvPr>
          <p:cNvSpPr txBox="1"/>
          <p:nvPr/>
        </p:nvSpPr>
        <p:spPr>
          <a:xfrm>
            <a:off x="457200" y="129242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00010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E798633-5883-214B-BC1A-7993485CAD7B}"/>
              </a:ext>
            </a:extLst>
          </p:cNvPr>
          <p:cNvSpPr txBox="1"/>
          <p:nvPr/>
        </p:nvSpPr>
        <p:spPr>
          <a:xfrm>
            <a:off x="457200" y="1444823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00011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1B50193-EF49-FC4C-8AA2-267CF73F3D60}"/>
              </a:ext>
            </a:extLst>
          </p:cNvPr>
          <p:cNvSpPr txBox="1"/>
          <p:nvPr/>
        </p:nvSpPr>
        <p:spPr>
          <a:xfrm>
            <a:off x="456194" y="160020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00100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4A92E3-2A6F-3A4C-8EBD-48022EBEA189}"/>
              </a:ext>
            </a:extLst>
          </p:cNvPr>
          <p:cNvSpPr txBox="1"/>
          <p:nvPr/>
        </p:nvSpPr>
        <p:spPr>
          <a:xfrm>
            <a:off x="457200" y="175260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00101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3C8292A-BD44-3246-ACB3-A3FB38DB3C93}"/>
              </a:ext>
            </a:extLst>
          </p:cNvPr>
          <p:cNvSpPr txBox="1"/>
          <p:nvPr/>
        </p:nvSpPr>
        <p:spPr>
          <a:xfrm>
            <a:off x="457200" y="1978223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00110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89677197-7F1A-3A47-A292-73A5BF46559E}"/>
              </a:ext>
            </a:extLst>
          </p:cNvPr>
          <p:cNvSpPr txBox="1"/>
          <p:nvPr/>
        </p:nvSpPr>
        <p:spPr>
          <a:xfrm>
            <a:off x="457200" y="2133600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00111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C4B074A-1811-194B-8E3A-91EAB5946436}"/>
              </a:ext>
            </a:extLst>
          </p:cNvPr>
          <p:cNvSpPr txBox="1"/>
          <p:nvPr/>
        </p:nvSpPr>
        <p:spPr>
          <a:xfrm>
            <a:off x="456194" y="228600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</a:t>
            </a:r>
            <a:r>
              <a:rPr lang="en-US" sz="1400" dirty="0">
                <a:solidFill>
                  <a:srgbClr val="FF0000"/>
                </a:solidFill>
              </a:rPr>
              <a:t>01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000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C4D6C54-CCBF-7B4D-BB25-9CC26DF1E6A4}"/>
              </a:ext>
            </a:extLst>
          </p:cNvPr>
          <p:cNvSpPr txBox="1"/>
          <p:nvPr/>
        </p:nvSpPr>
        <p:spPr>
          <a:xfrm>
            <a:off x="446635" y="243840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01001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BFD553AB-98E2-6B49-9983-FFB0EF1BB49F}"/>
              </a:ext>
            </a:extLst>
          </p:cNvPr>
          <p:cNvSpPr txBox="1"/>
          <p:nvPr/>
        </p:nvSpPr>
        <p:spPr>
          <a:xfrm>
            <a:off x="447641" y="262526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01010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4AF7A6A8-AD0F-5F46-819F-B4EDFA7ED4D8}"/>
              </a:ext>
            </a:extLst>
          </p:cNvPr>
          <p:cNvSpPr txBox="1"/>
          <p:nvPr/>
        </p:nvSpPr>
        <p:spPr>
          <a:xfrm>
            <a:off x="447641" y="2777660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01011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BB59534-F600-BF48-8A0E-5F486F260B52}"/>
              </a:ext>
            </a:extLst>
          </p:cNvPr>
          <p:cNvSpPr txBox="1"/>
          <p:nvPr/>
        </p:nvSpPr>
        <p:spPr>
          <a:xfrm>
            <a:off x="446635" y="2933037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01100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76E6AC4-736B-C148-B253-901AD0E84074}"/>
              </a:ext>
            </a:extLst>
          </p:cNvPr>
          <p:cNvSpPr txBox="1"/>
          <p:nvPr/>
        </p:nvSpPr>
        <p:spPr>
          <a:xfrm>
            <a:off x="447641" y="3085437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01101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FBE51646-C9DD-E24A-9900-19E6D7DCE73E}"/>
              </a:ext>
            </a:extLst>
          </p:cNvPr>
          <p:cNvSpPr txBox="1"/>
          <p:nvPr/>
        </p:nvSpPr>
        <p:spPr>
          <a:xfrm>
            <a:off x="447641" y="3311060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01110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3291F01-1F11-4B4F-A2E5-58B85E82F92B}"/>
              </a:ext>
            </a:extLst>
          </p:cNvPr>
          <p:cNvSpPr txBox="1"/>
          <p:nvPr/>
        </p:nvSpPr>
        <p:spPr>
          <a:xfrm>
            <a:off x="447641" y="3466437"/>
            <a:ext cx="1180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01111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9AFF4D6-4804-9A47-BA1A-8854FCFC188F}"/>
              </a:ext>
            </a:extLst>
          </p:cNvPr>
          <p:cNvSpPr txBox="1"/>
          <p:nvPr/>
        </p:nvSpPr>
        <p:spPr>
          <a:xfrm>
            <a:off x="456194" y="3617186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</a:t>
            </a:r>
            <a:r>
              <a:rPr lang="en-US" sz="1400" dirty="0">
                <a:solidFill>
                  <a:srgbClr val="FF0000"/>
                </a:solidFill>
              </a:rPr>
              <a:t>10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000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0051DB5D-56C3-AA4A-A39C-070FCA39CEED}"/>
              </a:ext>
            </a:extLst>
          </p:cNvPr>
          <p:cNvSpPr txBox="1"/>
          <p:nvPr/>
        </p:nvSpPr>
        <p:spPr>
          <a:xfrm>
            <a:off x="446635" y="3769586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10001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30BE0FD-46E5-EB48-A439-C5BCCCD62353}"/>
              </a:ext>
            </a:extLst>
          </p:cNvPr>
          <p:cNvSpPr txBox="1"/>
          <p:nvPr/>
        </p:nvSpPr>
        <p:spPr>
          <a:xfrm>
            <a:off x="447641" y="3956446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10010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DAF5082-44DE-144A-AD74-3B42A613AE4B}"/>
              </a:ext>
            </a:extLst>
          </p:cNvPr>
          <p:cNvSpPr txBox="1"/>
          <p:nvPr/>
        </p:nvSpPr>
        <p:spPr>
          <a:xfrm>
            <a:off x="447641" y="410884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10011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9C83696-4C39-E745-9A24-E5ED70261BC9}"/>
              </a:ext>
            </a:extLst>
          </p:cNvPr>
          <p:cNvSpPr txBox="1"/>
          <p:nvPr/>
        </p:nvSpPr>
        <p:spPr>
          <a:xfrm>
            <a:off x="446635" y="426422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10100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F680AE27-9900-CC4A-BD4B-52237E237376}"/>
              </a:ext>
            </a:extLst>
          </p:cNvPr>
          <p:cNvSpPr txBox="1"/>
          <p:nvPr/>
        </p:nvSpPr>
        <p:spPr>
          <a:xfrm>
            <a:off x="447641" y="441662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10101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775F5A1-522E-8144-A741-3DBB2CF88747}"/>
              </a:ext>
            </a:extLst>
          </p:cNvPr>
          <p:cNvSpPr txBox="1"/>
          <p:nvPr/>
        </p:nvSpPr>
        <p:spPr>
          <a:xfrm>
            <a:off x="447641" y="464224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10110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F4A826D-91DE-5549-8747-B7090F30511E}"/>
              </a:ext>
            </a:extLst>
          </p:cNvPr>
          <p:cNvSpPr txBox="1"/>
          <p:nvPr/>
        </p:nvSpPr>
        <p:spPr>
          <a:xfrm>
            <a:off x="447641" y="4797623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10111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FE62B6B-8F1C-3A49-8206-2279D4309DA3}"/>
              </a:ext>
            </a:extLst>
          </p:cNvPr>
          <p:cNvSpPr txBox="1"/>
          <p:nvPr/>
        </p:nvSpPr>
        <p:spPr>
          <a:xfrm>
            <a:off x="456194" y="498878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</a:t>
            </a:r>
            <a:r>
              <a:rPr lang="en-US" sz="1400" dirty="0">
                <a:solidFill>
                  <a:srgbClr val="FF0000"/>
                </a:solidFill>
              </a:rPr>
              <a:t>11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000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913DCF7A-4055-484A-9CA2-B32D57B29DEF}"/>
              </a:ext>
            </a:extLst>
          </p:cNvPr>
          <p:cNvSpPr txBox="1"/>
          <p:nvPr/>
        </p:nvSpPr>
        <p:spPr>
          <a:xfrm>
            <a:off x="446635" y="514118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11001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75ACCA5-B3D7-FD48-B1B0-B0CDCEFB0058}"/>
              </a:ext>
            </a:extLst>
          </p:cNvPr>
          <p:cNvSpPr txBox="1"/>
          <p:nvPr/>
        </p:nvSpPr>
        <p:spPr>
          <a:xfrm>
            <a:off x="447641" y="532804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11010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97CA6AA-88BD-564B-9EEE-B82E89633F03}"/>
              </a:ext>
            </a:extLst>
          </p:cNvPr>
          <p:cNvSpPr txBox="1"/>
          <p:nvPr/>
        </p:nvSpPr>
        <p:spPr>
          <a:xfrm>
            <a:off x="447641" y="5480446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11011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20D6A1B-8EF1-D44A-8811-A1A3A4BB0DBF}"/>
              </a:ext>
            </a:extLst>
          </p:cNvPr>
          <p:cNvSpPr txBox="1"/>
          <p:nvPr/>
        </p:nvSpPr>
        <p:spPr>
          <a:xfrm>
            <a:off x="446635" y="5635823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11100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47C371D9-A79B-664F-9561-25590C9E500B}"/>
              </a:ext>
            </a:extLst>
          </p:cNvPr>
          <p:cNvSpPr txBox="1"/>
          <p:nvPr/>
        </p:nvSpPr>
        <p:spPr>
          <a:xfrm>
            <a:off x="447641" y="5791200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11101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8033AC-1641-D74B-8133-BFA62BD8100D}"/>
              </a:ext>
            </a:extLst>
          </p:cNvPr>
          <p:cNvSpPr txBox="1"/>
          <p:nvPr/>
        </p:nvSpPr>
        <p:spPr>
          <a:xfrm>
            <a:off x="447641" y="6013846"/>
            <a:ext cx="1180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11110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0D2F7A5E-7663-1B43-99EA-494DD2F30778}"/>
              </a:ext>
            </a:extLst>
          </p:cNvPr>
          <p:cNvSpPr txBox="1"/>
          <p:nvPr/>
        </p:nvSpPr>
        <p:spPr>
          <a:xfrm>
            <a:off x="447641" y="6169223"/>
            <a:ext cx="1166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11111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F531E0-BE20-1747-8619-6B37FF2A0368}"/>
              </a:ext>
            </a:extLst>
          </p:cNvPr>
          <p:cNvSpPr txBox="1"/>
          <p:nvPr/>
        </p:nvSpPr>
        <p:spPr>
          <a:xfrm>
            <a:off x="317627" y="6361727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Main memory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0" grpId="0"/>
      <p:bldP spid="82952" grpId="0"/>
      <p:bldP spid="82953" grpId="0" animBg="1"/>
      <p:bldP spid="82954" grpId="0"/>
      <p:bldP spid="82957" grpId="0"/>
      <p:bldP spid="82958" grpId="0"/>
      <p:bldP spid="82959" grpId="0"/>
      <p:bldP spid="82960" grpId="0"/>
      <p:bldP spid="82961" grpId="0"/>
      <p:bldP spid="82962" grpId="0"/>
      <p:bldP spid="82967" grpId="0"/>
      <p:bldP spid="82968" grpId="0"/>
      <p:bldP spid="82969" grpId="0" animBg="1"/>
      <p:bldP spid="82970" grpId="0"/>
      <p:bldP spid="82977" grpId="0"/>
      <p:bldP spid="82979" grpId="0"/>
      <p:bldP spid="82982" grpId="0"/>
      <p:bldP spid="82983" grpId="0"/>
      <p:bldP spid="2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1">
            <a:extLst>
              <a:ext uri="{FF2B5EF4-FFF2-40B4-BE49-F238E27FC236}">
                <a16:creationId xmlns:a16="http://schemas.microsoft.com/office/drawing/2014/main" id="{A4F32091-C096-0A43-ABF1-9C88829D37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Direct-Mapped Caches</a:t>
            </a:r>
          </a:p>
        </p:txBody>
      </p:sp>
      <p:sp>
        <p:nvSpPr>
          <p:cNvPr id="87042" name="Content Placeholder 2">
            <a:extLst>
              <a:ext uri="{FF2B5EF4-FFF2-40B4-BE49-F238E27FC236}">
                <a16:creationId xmlns:a16="http://schemas.microsoft.com/office/drawing/2014/main" id="{3CC4966B-A6EC-144F-9BD9-A2E0BBE007D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Direct-mapped cache: </a:t>
            </a:r>
            <a:r>
              <a:rPr lang="en-US" altLang="en-US">
                <a:ea typeface="ＭＳ Ｐゴシック" panose="020B0600070205080204" pitchFamily="34" charset="-128"/>
              </a:rPr>
              <a:t>Two blocks in memory that map to the same index in the cache cannot be present in the cache at the same time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One index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one entry</a:t>
            </a:r>
          </a:p>
          <a:p>
            <a:pPr lvl="1"/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Can lead to 0% hit rate if more than one block accessed in an interleaved manner map to the same index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Assume addresses A and B have the same index bits but different tag bits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A, B, A, B, A, B, A, B, …  conflict in the cache index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All accesses are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conflict misses</a:t>
            </a:r>
          </a:p>
          <a:p>
            <a:pPr lvl="1"/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5955" name="Slide Number Placeholder 3">
            <a:extLst>
              <a:ext uri="{FF2B5EF4-FFF2-40B4-BE49-F238E27FC236}">
                <a16:creationId xmlns:a16="http://schemas.microsoft.com/office/drawing/2014/main" id="{E0F2CDF0-A0B2-F149-9652-4D825781E1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99E6BB8-601B-994F-8688-05237DAAE4C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Content Placeholder 2">
            <a:extLst>
              <a:ext uri="{FF2B5EF4-FFF2-40B4-BE49-F238E27FC236}">
                <a16:creationId xmlns:a16="http://schemas.microsoft.com/office/drawing/2014/main" id="{14D4EE27-B8D2-B344-9306-834BC416EA8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ea typeface="ＭＳ Ｐゴシック" panose="020B0600070205080204" pitchFamily="34" charset="-128"/>
              </a:rPr>
              <a:t>Addresses 0 and 8 always conflict in direct mapped cache</a:t>
            </a:r>
          </a:p>
          <a:p>
            <a:r>
              <a:rPr lang="en-US" altLang="en-US" sz="2200">
                <a:ea typeface="ＭＳ Ｐゴシック" panose="020B0600070205080204" pitchFamily="34" charset="-128"/>
              </a:rPr>
              <a:t>Instead of having one column of 8, have 2 columns of 4 blocks</a:t>
            </a: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pPr lvl="4"/>
            <a:endParaRPr lang="en-US" altLang="en-US" sz="1400">
              <a:ea typeface="ＭＳ Ｐゴシック" panose="020B0600070205080204" pitchFamily="34" charset="-128"/>
            </a:endParaRPr>
          </a:p>
        </p:txBody>
      </p:sp>
      <p:sp>
        <p:nvSpPr>
          <p:cNvPr id="126978" name="Title 1">
            <a:extLst>
              <a:ext uri="{FF2B5EF4-FFF2-40B4-BE49-F238E27FC236}">
                <a16:creationId xmlns:a16="http://schemas.microsoft.com/office/drawing/2014/main" id="{219AEB2E-813E-8246-854B-1164DCE8EF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Set Associativity</a:t>
            </a:r>
          </a:p>
        </p:txBody>
      </p:sp>
      <p:sp>
        <p:nvSpPr>
          <p:cNvPr id="126979" name="Slide Number Placeholder 3">
            <a:extLst>
              <a:ext uri="{FF2B5EF4-FFF2-40B4-BE49-F238E27FC236}">
                <a16:creationId xmlns:a16="http://schemas.microsoft.com/office/drawing/2014/main" id="{4DEA535A-D5BA-884C-A283-87C0C900E1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8D00693-415E-EA49-8436-79EC4836160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4996" name="Rectangle 5">
            <a:extLst>
              <a:ext uri="{FF2B5EF4-FFF2-40B4-BE49-F238E27FC236}">
                <a16:creationId xmlns:a16="http://schemas.microsoft.com/office/drawing/2014/main" id="{5D6FF381-9886-FE45-BC91-D90476171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62572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7" name="Rectangle 6">
            <a:extLst>
              <a:ext uri="{FF2B5EF4-FFF2-40B4-BE49-F238E27FC236}">
                <a16:creationId xmlns:a16="http://schemas.microsoft.com/office/drawing/2014/main" id="{29A5B9EA-4946-F94F-B55D-0C5D912EAD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8" name="Rectangle 7">
            <a:extLst>
              <a:ext uri="{FF2B5EF4-FFF2-40B4-BE49-F238E27FC236}">
                <a16:creationId xmlns:a16="http://schemas.microsoft.com/office/drawing/2014/main" id="{E22A95A7-7AB7-7546-90E1-D63DB5BA7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9" name="Rectangle 8">
            <a:extLst>
              <a:ext uri="{FF2B5EF4-FFF2-40B4-BE49-F238E27FC236}">
                <a16:creationId xmlns:a16="http://schemas.microsoft.com/office/drawing/2014/main" id="{1BE2B26D-D588-0140-9EA7-189A83BBE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0" name="Rectangle 9">
            <a:extLst>
              <a:ext uri="{FF2B5EF4-FFF2-40B4-BE49-F238E27FC236}">
                <a16:creationId xmlns:a16="http://schemas.microsoft.com/office/drawing/2014/main" id="{271EE07F-B8D2-1142-904F-988E8A9B9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630488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1" name="Rectangle 10">
            <a:extLst>
              <a:ext uri="{FF2B5EF4-FFF2-40B4-BE49-F238E27FC236}">
                <a16:creationId xmlns:a16="http://schemas.microsoft.com/office/drawing/2014/main" id="{6D7A58F1-C30B-CF49-8CF0-BCD679F31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2" name="Rectangle 11">
            <a:extLst>
              <a:ext uri="{FF2B5EF4-FFF2-40B4-BE49-F238E27FC236}">
                <a16:creationId xmlns:a16="http://schemas.microsoft.com/office/drawing/2014/main" id="{1F8A444B-1BDF-6D47-858C-1B3D69C3B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3" name="Rectangle 12">
            <a:extLst>
              <a:ext uri="{FF2B5EF4-FFF2-40B4-BE49-F238E27FC236}">
                <a16:creationId xmlns:a16="http://schemas.microsoft.com/office/drawing/2014/main" id="{8CFCB562-7CB0-1E45-A1F0-2D37C6735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4" name="TextBox 13">
            <a:extLst>
              <a:ext uri="{FF2B5EF4-FFF2-40B4-BE49-F238E27FC236}">
                <a16:creationId xmlns:a16="http://schemas.microsoft.com/office/drawing/2014/main" id="{27510A09-5CC9-3245-9301-2EECB6913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9600" y="2092325"/>
            <a:ext cx="113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</p:txBody>
      </p:sp>
      <p:sp>
        <p:nvSpPr>
          <p:cNvPr id="85005" name="Rectangle 15">
            <a:extLst>
              <a:ext uri="{FF2B5EF4-FFF2-40B4-BE49-F238E27FC236}">
                <a16:creationId xmlns:a16="http://schemas.microsoft.com/office/drawing/2014/main" id="{79EA98C8-E377-AB4F-828C-7F811DB1BF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619375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6" name="Rectangle 16">
            <a:extLst>
              <a:ext uri="{FF2B5EF4-FFF2-40B4-BE49-F238E27FC236}">
                <a16:creationId xmlns:a16="http://schemas.microsoft.com/office/drawing/2014/main" id="{8EF1A4C4-E4BE-C244-B81F-CAA9CECDD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789238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7" name="Rectangle 17">
            <a:extLst>
              <a:ext uri="{FF2B5EF4-FFF2-40B4-BE49-F238E27FC236}">
                <a16:creationId xmlns:a16="http://schemas.microsoft.com/office/drawing/2014/main" id="{AD432375-8FF4-754B-AC3D-FC3D283AD6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955925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8" name="Rectangle 18">
            <a:extLst>
              <a:ext uri="{FF2B5EF4-FFF2-40B4-BE49-F238E27FC236}">
                <a16:creationId xmlns:a16="http://schemas.microsoft.com/office/drawing/2014/main" id="{A13DA05C-D41B-4944-9E91-A904089A0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3122613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9" name="Rectangle 19">
            <a:extLst>
              <a:ext uri="{FF2B5EF4-FFF2-40B4-BE49-F238E27FC236}">
                <a16:creationId xmlns:a16="http://schemas.microsoft.com/office/drawing/2014/main" id="{09DCC0D1-BA8A-C54E-9AB3-A836FD713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630488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0" name="Rectangle 20">
            <a:extLst>
              <a:ext uri="{FF2B5EF4-FFF2-40B4-BE49-F238E27FC236}">
                <a16:creationId xmlns:a16="http://schemas.microsoft.com/office/drawing/2014/main" id="{997F3818-FEAF-8C4B-9EF4-03AC340EB0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1" name="Rectangle 21">
            <a:extLst>
              <a:ext uri="{FF2B5EF4-FFF2-40B4-BE49-F238E27FC236}">
                <a16:creationId xmlns:a16="http://schemas.microsoft.com/office/drawing/2014/main" id="{AE060A96-06A1-B94A-A482-F5F91C44A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2" name="Rectangle 22">
            <a:extLst>
              <a:ext uri="{FF2B5EF4-FFF2-40B4-BE49-F238E27FC236}">
                <a16:creationId xmlns:a16="http://schemas.microsoft.com/office/drawing/2014/main" id="{59138812-C99E-1845-B263-41E73B01F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3" name="TextBox 23">
            <a:extLst>
              <a:ext uri="{FF2B5EF4-FFF2-40B4-BE49-F238E27FC236}">
                <a16:creationId xmlns:a16="http://schemas.microsoft.com/office/drawing/2014/main" id="{A77CF628-0004-6343-90A6-CD0D2CB48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4550" y="2092325"/>
            <a:ext cx="1247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</p:txBody>
      </p:sp>
      <p:sp>
        <p:nvSpPr>
          <p:cNvPr id="85014" name="TextBox 24">
            <a:extLst>
              <a:ext uri="{FF2B5EF4-FFF2-40B4-BE49-F238E27FC236}">
                <a16:creationId xmlns:a16="http://schemas.microsoft.com/office/drawing/2014/main" id="{2479C164-286A-D24F-B3D4-FDC33B084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3087688"/>
            <a:ext cx="2873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85015" name="TextBox 25">
            <a:extLst>
              <a:ext uri="{FF2B5EF4-FFF2-40B4-BE49-F238E27FC236}">
                <a16:creationId xmlns:a16="http://schemas.microsoft.com/office/drawing/2014/main" id="{A8422727-0C33-4046-8099-80407CF38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0088" y="3078163"/>
            <a:ext cx="3984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16" name="Rectangle 26">
            <a:extLst>
              <a:ext uri="{FF2B5EF4-FFF2-40B4-BE49-F238E27FC236}">
                <a16:creationId xmlns:a16="http://schemas.microsoft.com/office/drawing/2014/main" id="{604B6517-FEB9-974B-89CE-2C0FE5ABD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3075" y="3711575"/>
            <a:ext cx="625475" cy="33655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7" name="TextBox 27">
            <a:extLst>
              <a:ext uri="{FF2B5EF4-FFF2-40B4-BE49-F238E27FC236}">
                <a16:creationId xmlns:a16="http://schemas.microsoft.com/office/drawing/2014/main" id="{18F5C11D-0B32-304D-8276-C7D8ED958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0" y="36877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5018" name="Straight Arrow Connector 28">
            <a:extLst>
              <a:ext uri="{FF2B5EF4-FFF2-40B4-BE49-F238E27FC236}">
                <a16:creationId xmlns:a16="http://schemas.microsoft.com/office/drawing/2014/main" id="{278AD076-6C3B-9644-BF94-55BF2334589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141662" y="3506788"/>
            <a:ext cx="4175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19" name="Straight Arrow Connector 29">
            <a:extLst>
              <a:ext uri="{FF2B5EF4-FFF2-40B4-BE49-F238E27FC236}">
                <a16:creationId xmlns:a16="http://schemas.microsoft.com/office/drawing/2014/main" id="{7E0E6231-C6EF-0E40-9CC6-5151BD1E599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70188" y="3290888"/>
            <a:ext cx="469900" cy="425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0" name="Straight Arrow Connector 30">
            <a:extLst>
              <a:ext uri="{FF2B5EF4-FFF2-40B4-BE49-F238E27FC236}">
                <a16:creationId xmlns:a16="http://schemas.microsoft.com/office/drawing/2014/main" id="{18B16E5D-F64B-484C-835D-A6D71092374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87419" y="3510756"/>
            <a:ext cx="4191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1" name="Straight Connector 31">
            <a:extLst>
              <a:ext uri="{FF2B5EF4-FFF2-40B4-BE49-F238E27FC236}">
                <a16:creationId xmlns:a16="http://schemas.microsoft.com/office/drawing/2014/main" id="{066D852C-EDF5-6546-BABD-DA7F0530F16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74144" y="2959894"/>
            <a:ext cx="6762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22" name="TextBox 33">
            <a:extLst>
              <a:ext uri="{FF2B5EF4-FFF2-40B4-BE49-F238E27FC236}">
                <a16:creationId xmlns:a16="http://schemas.microsoft.com/office/drawing/2014/main" id="{B6C608DC-E1C9-BA44-9653-312E48197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25" y="3086100"/>
            <a:ext cx="287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85023" name="TextBox 34">
            <a:extLst>
              <a:ext uri="{FF2B5EF4-FFF2-40B4-BE49-F238E27FC236}">
                <a16:creationId xmlns:a16="http://schemas.microsoft.com/office/drawing/2014/main" id="{1165EA1D-F4CF-A34F-915D-FCB003B28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3076575"/>
            <a:ext cx="3984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24" name="Rectangle 35">
            <a:extLst>
              <a:ext uri="{FF2B5EF4-FFF2-40B4-BE49-F238E27FC236}">
                <a16:creationId xmlns:a16="http://schemas.microsoft.com/office/drawing/2014/main" id="{CE81705B-712E-6049-BA8A-382EA2253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9388" y="37084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25" name="TextBox 36">
            <a:extLst>
              <a:ext uri="{FF2B5EF4-FFF2-40B4-BE49-F238E27FC236}">
                <a16:creationId xmlns:a16="http://schemas.microsoft.com/office/drawing/2014/main" id="{B60A7A8E-0CB6-AA4B-B681-5AF18A910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6861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5026" name="Straight Arrow Connector 37">
            <a:extLst>
              <a:ext uri="{FF2B5EF4-FFF2-40B4-BE49-F238E27FC236}">
                <a16:creationId xmlns:a16="http://schemas.microsoft.com/office/drawing/2014/main" id="{7B211662-292B-7441-8524-5A7ED899363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577182" y="3504406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7" name="Straight Arrow Connector 38">
            <a:extLst>
              <a:ext uri="{FF2B5EF4-FFF2-40B4-BE49-F238E27FC236}">
                <a16:creationId xmlns:a16="http://schemas.microsoft.com/office/drawing/2014/main" id="{3135B825-1B06-844A-881B-EEF1A7B4989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206500" y="3289300"/>
            <a:ext cx="469900" cy="4238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8" name="Straight Connector 39">
            <a:extLst>
              <a:ext uri="{FF2B5EF4-FFF2-40B4-BE49-F238E27FC236}">
                <a16:creationId xmlns:a16="http://schemas.microsoft.com/office/drawing/2014/main" id="{4A2632B6-2D27-9D4A-8674-081BD98A70F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09662" y="2957513"/>
            <a:ext cx="6778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29" name="Rectangle 40">
            <a:extLst>
              <a:ext uri="{FF2B5EF4-FFF2-40B4-BE49-F238E27FC236}">
                <a16:creationId xmlns:a16="http://schemas.microsoft.com/office/drawing/2014/main" id="{D2E90F5C-8214-CE49-8B99-E543BD6C2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638" y="5710238"/>
            <a:ext cx="1477962" cy="3333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30" name="TextBox 41">
            <a:extLst>
              <a:ext uri="{FF2B5EF4-FFF2-40B4-BE49-F238E27FC236}">
                <a16:creationId xmlns:a16="http://schemas.microsoft.com/office/drawing/2014/main" id="{307BDD33-5C91-0240-8A3F-A852823F4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650" y="4989513"/>
            <a:ext cx="1030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cxnSp>
        <p:nvCxnSpPr>
          <p:cNvPr id="85031" name="Straight Connector 42">
            <a:extLst>
              <a:ext uri="{FF2B5EF4-FFF2-40B4-BE49-F238E27FC236}">
                <a16:creationId xmlns:a16="http://schemas.microsoft.com/office/drawing/2014/main" id="{8130CD50-EEE8-2847-B00A-556669A1EA4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681163" y="5876925"/>
            <a:ext cx="3317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32" name="Straight Connector 43">
            <a:extLst>
              <a:ext uri="{FF2B5EF4-FFF2-40B4-BE49-F238E27FC236}">
                <a16:creationId xmlns:a16="http://schemas.microsoft.com/office/drawing/2014/main" id="{F87F1AA2-1D7B-E042-B34D-81E657324A9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43794" y="5876132"/>
            <a:ext cx="3333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33" name="TextBox 44">
            <a:extLst>
              <a:ext uri="{FF2B5EF4-FFF2-40B4-BE49-F238E27FC236}">
                <a16:creationId xmlns:a16="http://schemas.microsoft.com/office/drawing/2014/main" id="{12882D36-E795-414A-84F6-7D03D00DC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863" y="5359400"/>
            <a:ext cx="4333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34" name="TextBox 45">
            <a:extLst>
              <a:ext uri="{FF2B5EF4-FFF2-40B4-BE49-F238E27FC236}">
                <a16:creationId xmlns:a16="http://schemas.microsoft.com/office/drawing/2014/main" id="{C8A8AF1F-6EA8-1342-B844-E21D05BB3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5238" y="5373688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index</a:t>
            </a:r>
          </a:p>
        </p:txBody>
      </p:sp>
      <p:sp>
        <p:nvSpPr>
          <p:cNvPr id="85035" name="TextBox 46">
            <a:extLst>
              <a:ext uri="{FF2B5EF4-FFF2-40B4-BE49-F238E27FC236}">
                <a16:creationId xmlns:a16="http://schemas.microsoft.com/office/drawing/2014/main" id="{0D178425-2942-1047-B4B9-C201C44EE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013" y="5373688"/>
            <a:ext cx="1179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sp>
        <p:nvSpPr>
          <p:cNvPr id="85036" name="TextBox 47">
            <a:extLst>
              <a:ext uri="{FF2B5EF4-FFF2-40B4-BE49-F238E27FC236}">
                <a16:creationId xmlns:a16="http://schemas.microsoft.com/office/drawing/2014/main" id="{9F25F9FE-1613-B540-8486-77F5A68E90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263" y="5710238"/>
            <a:ext cx="6111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5037" name="TextBox 48">
            <a:extLst>
              <a:ext uri="{FF2B5EF4-FFF2-40B4-BE49-F238E27FC236}">
                <a16:creationId xmlns:a16="http://schemas.microsoft.com/office/drawing/2014/main" id="{009D43BA-666C-B24A-B444-E995E0A96C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1275" y="5708650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2 bits</a:t>
            </a:r>
          </a:p>
        </p:txBody>
      </p:sp>
      <p:sp>
        <p:nvSpPr>
          <p:cNvPr id="85038" name="TextBox 49">
            <a:extLst>
              <a:ext uri="{FF2B5EF4-FFF2-40B4-BE49-F238E27FC236}">
                <a16:creationId xmlns:a16="http://schemas.microsoft.com/office/drawing/2014/main" id="{18522DB8-F339-9E47-9DE7-429F6D9E3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8" y="5726113"/>
            <a:ext cx="3825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3b</a:t>
            </a:r>
          </a:p>
        </p:txBody>
      </p:sp>
      <p:sp>
        <p:nvSpPr>
          <p:cNvPr id="85039" name="Rectangle 50">
            <a:extLst>
              <a:ext uri="{FF2B5EF4-FFF2-40B4-BE49-F238E27FC236}">
                <a16:creationId xmlns:a16="http://schemas.microsoft.com/office/drawing/2014/main" id="{039C8259-A1EA-664E-819B-38804C7AB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8763" y="440055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40" name="TextBox 51">
            <a:extLst>
              <a:ext uri="{FF2B5EF4-FFF2-40B4-BE49-F238E27FC236}">
                <a16:creationId xmlns:a16="http://schemas.microsoft.com/office/drawing/2014/main" id="{E740C579-04C4-EF43-93E3-BB68ADC27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75" y="4400550"/>
            <a:ext cx="673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</a:rPr>
              <a:t>Logic</a:t>
            </a:r>
          </a:p>
        </p:txBody>
      </p:sp>
      <p:cxnSp>
        <p:nvCxnSpPr>
          <p:cNvPr id="85041" name="Straight Arrow Connector 53">
            <a:extLst>
              <a:ext uri="{FF2B5EF4-FFF2-40B4-BE49-F238E27FC236}">
                <a16:creationId xmlns:a16="http://schemas.microsoft.com/office/drawing/2014/main" id="{9B1CF68C-C999-D84F-A398-AA829A9BB8F4}"/>
              </a:ext>
            </a:extLst>
          </p:cNvPr>
          <p:cNvCxnSpPr>
            <a:cxnSpLocks noChangeShapeType="1"/>
            <a:endCxn id="85040" idx="1"/>
          </p:cNvCxnSpPr>
          <p:nvPr/>
        </p:nvCxnSpPr>
        <p:spPr bwMode="auto">
          <a:xfrm>
            <a:off x="2074863" y="4046538"/>
            <a:ext cx="735012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2" name="Straight Arrow Connector 55">
            <a:extLst>
              <a:ext uri="{FF2B5EF4-FFF2-40B4-BE49-F238E27FC236}">
                <a16:creationId xmlns:a16="http://schemas.microsoft.com/office/drawing/2014/main" id="{1D390405-7984-3E45-9106-343E0E6D7451}"/>
              </a:ext>
            </a:extLst>
          </p:cNvPr>
          <p:cNvCxnSpPr>
            <a:cxnSpLocks noChangeShapeType="1"/>
            <a:endCxn id="85040" idx="0"/>
          </p:cNvCxnSpPr>
          <p:nvPr/>
        </p:nvCxnSpPr>
        <p:spPr bwMode="auto">
          <a:xfrm rot="10800000" flipV="1">
            <a:off x="3146425" y="4046538"/>
            <a:ext cx="441325" cy="3540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3" name="Straight Arrow Connector 59">
            <a:extLst>
              <a:ext uri="{FF2B5EF4-FFF2-40B4-BE49-F238E27FC236}">
                <a16:creationId xmlns:a16="http://schemas.microsoft.com/office/drawing/2014/main" id="{8708A10A-422E-8D47-A251-30E7F2119E9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714207" y="3501231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44" name="Freeform 48">
            <a:extLst>
              <a:ext uri="{FF2B5EF4-FFF2-40B4-BE49-F238E27FC236}">
                <a16:creationId xmlns:a16="http://schemas.microsoft.com/office/drawing/2014/main" id="{46E0AF9E-60FD-784D-9DAE-EEB4A6380DB5}"/>
              </a:ext>
            </a:extLst>
          </p:cNvPr>
          <p:cNvSpPr>
            <a:spLocks/>
          </p:cNvSpPr>
          <p:nvPr/>
        </p:nvSpPr>
        <p:spPr bwMode="auto">
          <a:xfrm>
            <a:off x="5649913" y="3721100"/>
            <a:ext cx="21272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45" name="Text Box 61">
            <a:extLst>
              <a:ext uri="{FF2B5EF4-FFF2-40B4-BE49-F238E27FC236}">
                <a16:creationId xmlns:a16="http://schemas.microsoft.com/office/drawing/2014/main" id="{CABC6F26-6BE0-884C-AE52-F9F2D513E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7788" y="3719513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5046" name="Straight Arrow Connector 63">
            <a:extLst>
              <a:ext uri="{FF2B5EF4-FFF2-40B4-BE49-F238E27FC236}">
                <a16:creationId xmlns:a16="http://schemas.microsoft.com/office/drawing/2014/main" id="{25608095-94F8-2D49-B29D-DBEF0D15CF0F}"/>
              </a:ext>
            </a:extLst>
          </p:cNvPr>
          <p:cNvCxnSpPr>
            <a:cxnSpLocks noChangeShapeType="1"/>
            <a:stCxn id="85040" idx="3"/>
          </p:cNvCxnSpPr>
          <p:nvPr/>
        </p:nvCxnSpPr>
        <p:spPr bwMode="auto">
          <a:xfrm flipV="1">
            <a:off x="3482975" y="3897313"/>
            <a:ext cx="2441575" cy="673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7" name="Straight Arrow Connector 66">
            <a:extLst>
              <a:ext uri="{FF2B5EF4-FFF2-40B4-BE49-F238E27FC236}">
                <a16:creationId xmlns:a16="http://schemas.microsoft.com/office/drawing/2014/main" id="{EA7568F4-4367-3D4E-B56B-BBE3C6291E6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560344" y="4256881"/>
            <a:ext cx="4191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48" name="Freeform 48">
            <a:extLst>
              <a:ext uri="{FF2B5EF4-FFF2-40B4-BE49-F238E27FC236}">
                <a16:creationId xmlns:a16="http://schemas.microsoft.com/office/drawing/2014/main" id="{1BB83BA3-7AA2-A845-9FD8-FBEC2C6F1282}"/>
              </a:ext>
            </a:extLst>
          </p:cNvPr>
          <p:cNvSpPr>
            <a:spLocks/>
          </p:cNvSpPr>
          <p:nvPr/>
        </p:nvSpPr>
        <p:spPr bwMode="auto">
          <a:xfrm>
            <a:off x="5878513" y="4500563"/>
            <a:ext cx="17970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49" name="Text Box 61">
            <a:extLst>
              <a:ext uri="{FF2B5EF4-FFF2-40B4-BE49-F238E27FC236}">
                <a16:creationId xmlns:a16="http://schemas.microsoft.com/office/drawing/2014/main" id="{B6FC53CD-7A2E-584C-BE2B-FBE7FD8A7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6200" y="4475163"/>
            <a:ext cx="696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5050" name="Straight Arrow Connector 69">
            <a:extLst>
              <a:ext uri="{FF2B5EF4-FFF2-40B4-BE49-F238E27FC236}">
                <a16:creationId xmlns:a16="http://schemas.microsoft.com/office/drawing/2014/main" id="{66DE0E4D-5603-9E4A-8633-0EB75716D19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446963" y="4660900"/>
            <a:ext cx="523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51" name="TextBox 70">
            <a:extLst>
              <a:ext uri="{FF2B5EF4-FFF2-40B4-BE49-F238E27FC236}">
                <a16:creationId xmlns:a16="http://schemas.microsoft.com/office/drawing/2014/main" id="{D44A445D-EF21-184D-8C4D-6F931E56E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3650" y="4352925"/>
            <a:ext cx="117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cxnSp>
        <p:nvCxnSpPr>
          <p:cNvPr id="85052" name="Straight Arrow Connector 71">
            <a:extLst>
              <a:ext uri="{FF2B5EF4-FFF2-40B4-BE49-F238E27FC236}">
                <a16:creationId xmlns:a16="http://schemas.microsoft.com/office/drawing/2014/main" id="{771D147E-ED51-C44E-A728-6DA9756A319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559551" y="5029200"/>
            <a:ext cx="4175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AF0EB31D-DBBD-8A46-BA47-773D8CF909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900" y="5540375"/>
            <a:ext cx="5861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Key idea: Associative memory within the set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+ Accommodates conflicts better (fewer conflict misses)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-- More complex, slower access, larger tag store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D150D42C-C2F0-104D-800F-584B70F51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63" y="2619375"/>
            <a:ext cx="3351212" cy="177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4A6951E-8B08-8A4A-B476-A671264A84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3" y="2525713"/>
            <a:ext cx="633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SET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987C9F78-D138-4A4F-A035-C8B5DDCFA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6338" y="2619375"/>
            <a:ext cx="3351212" cy="177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85057" name="Straight Arrow Connector 68">
            <a:extLst>
              <a:ext uri="{FF2B5EF4-FFF2-40B4-BE49-F238E27FC236}">
                <a16:creationId xmlns:a16="http://schemas.microsoft.com/office/drawing/2014/main" id="{82913830-95FF-A34B-AAD7-99433396EA7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2979738" y="4870450"/>
            <a:ext cx="2651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58" name="TextBox 69">
            <a:extLst>
              <a:ext uri="{FF2B5EF4-FFF2-40B4-BE49-F238E27FC236}">
                <a16:creationId xmlns:a16="http://schemas.microsoft.com/office/drawing/2014/main" id="{4B035E75-C530-734D-98FA-234833394A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0563" y="4873625"/>
            <a:ext cx="593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/>
      <p:bldP spid="84997" grpId="0" animBg="1"/>
      <p:bldP spid="84998" grpId="0" animBg="1"/>
      <p:bldP spid="84999" grpId="0" animBg="1"/>
      <p:bldP spid="85000" grpId="0" animBg="1"/>
      <p:bldP spid="85001" grpId="0" animBg="1"/>
      <p:bldP spid="85002" grpId="0" animBg="1"/>
      <p:bldP spid="85003" grpId="0" animBg="1"/>
      <p:bldP spid="85004" grpId="0"/>
      <p:bldP spid="85005" grpId="0" animBg="1"/>
      <p:bldP spid="85006" grpId="0" animBg="1"/>
      <p:bldP spid="85007" grpId="0" animBg="1"/>
      <p:bldP spid="85008" grpId="0" animBg="1"/>
      <p:bldP spid="85009" grpId="0" animBg="1"/>
      <p:bldP spid="85010" grpId="0" animBg="1"/>
      <p:bldP spid="85011" grpId="0" animBg="1"/>
      <p:bldP spid="85012" grpId="0" animBg="1"/>
      <p:bldP spid="85013" grpId="0"/>
      <p:bldP spid="85014" grpId="0"/>
      <p:bldP spid="85015" grpId="0"/>
      <p:bldP spid="85016" grpId="0" animBg="1"/>
      <p:bldP spid="85017" grpId="0"/>
      <p:bldP spid="85022" grpId="0"/>
      <p:bldP spid="85023" grpId="0"/>
      <p:bldP spid="85024" grpId="0" animBg="1"/>
      <p:bldP spid="85025" grpId="0"/>
      <p:bldP spid="85029" grpId="0" animBg="1"/>
      <p:bldP spid="85030" grpId="0"/>
      <p:bldP spid="85033" grpId="0"/>
      <p:bldP spid="85034" grpId="0"/>
      <p:bldP spid="85035" grpId="0"/>
      <p:bldP spid="85036" grpId="0"/>
      <p:bldP spid="85037" grpId="0"/>
      <p:bldP spid="85038" grpId="0"/>
      <p:bldP spid="85039" grpId="0" animBg="1"/>
      <p:bldP spid="85040" grpId="0"/>
      <p:bldP spid="85045" grpId="0"/>
      <p:bldP spid="85049" grpId="0"/>
      <p:bldP spid="85051" grpId="0"/>
      <p:bldP spid="74" grpId="0" animBg="1"/>
      <p:bldP spid="75" grpId="0"/>
      <p:bldP spid="76" grpId="0" animBg="1"/>
      <p:bldP spid="8505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Title 1">
            <a:extLst>
              <a:ext uri="{FF2B5EF4-FFF2-40B4-BE49-F238E27FC236}">
                <a16:creationId xmlns:a16="http://schemas.microsoft.com/office/drawing/2014/main" id="{5E50C75C-6B85-5F49-9E58-66505AAA7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Higher Associativity</a:t>
            </a:r>
          </a:p>
        </p:txBody>
      </p:sp>
      <p:sp>
        <p:nvSpPr>
          <p:cNvPr id="86018" name="Content Placeholder 2">
            <a:extLst>
              <a:ext uri="{FF2B5EF4-FFF2-40B4-BE49-F238E27FC236}">
                <a16:creationId xmlns:a16="http://schemas.microsoft.com/office/drawing/2014/main" id="{45F1AF05-BC26-F049-8F83-76E089A137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4-way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 sz="120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 Likelihood of conflict misses even lower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More tag comparators and wider data mux; larger tags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8003" name="Slide Number Placeholder 3">
            <a:extLst>
              <a:ext uri="{FF2B5EF4-FFF2-40B4-BE49-F238E27FC236}">
                <a16:creationId xmlns:a16="http://schemas.microsoft.com/office/drawing/2014/main" id="{8F4889F9-D188-C74F-A57C-95E64BC445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B25D0BA-FDD3-1C49-88C6-5C5F7CABAFDC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6020" name="Rectangle 4">
            <a:extLst>
              <a:ext uri="{FF2B5EF4-FFF2-40B4-BE49-F238E27FC236}">
                <a16:creationId xmlns:a16="http://schemas.microsoft.com/office/drawing/2014/main" id="{BF929627-5D73-6241-BEF5-F206AE3E8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14906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1" name="Rectangle 5">
            <a:extLst>
              <a:ext uri="{FF2B5EF4-FFF2-40B4-BE49-F238E27FC236}">
                <a16:creationId xmlns:a16="http://schemas.microsoft.com/office/drawing/2014/main" id="{823AD59D-B414-2743-9ED2-C99D502BA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166052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2" name="Rectangle 6">
            <a:extLst>
              <a:ext uri="{FF2B5EF4-FFF2-40B4-BE49-F238E27FC236}">
                <a16:creationId xmlns:a16="http://schemas.microsoft.com/office/drawing/2014/main" id="{9E326FE9-A4A0-4A46-A7D5-BCDD3CD38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1485900"/>
            <a:ext cx="1477963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3" name="Rectangle 7">
            <a:extLst>
              <a:ext uri="{FF2B5EF4-FFF2-40B4-BE49-F238E27FC236}">
                <a16:creationId xmlns:a16="http://schemas.microsoft.com/office/drawing/2014/main" id="{E0562F75-538E-9A41-B5AD-63625EBCB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1655763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4" name="Rectangle 8">
            <a:extLst>
              <a:ext uri="{FF2B5EF4-FFF2-40B4-BE49-F238E27FC236}">
                <a16:creationId xmlns:a16="http://schemas.microsoft.com/office/drawing/2014/main" id="{E6EC613D-3AD2-9D47-99E8-AEE0A8D291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147161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5" name="Rectangle 9">
            <a:extLst>
              <a:ext uri="{FF2B5EF4-FFF2-40B4-BE49-F238E27FC236}">
                <a16:creationId xmlns:a16="http://schemas.microsoft.com/office/drawing/2014/main" id="{119BED37-708E-7142-B9A5-139F7E569B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16430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6" name="Rectangle 10">
            <a:extLst>
              <a:ext uri="{FF2B5EF4-FFF2-40B4-BE49-F238E27FC236}">
                <a16:creationId xmlns:a16="http://schemas.microsoft.com/office/drawing/2014/main" id="{02B6AE4B-76A5-1B46-BBF2-E21669124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1452563"/>
            <a:ext cx="1476375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7" name="Rectangle 11">
            <a:extLst>
              <a:ext uri="{FF2B5EF4-FFF2-40B4-BE49-F238E27FC236}">
                <a16:creationId xmlns:a16="http://schemas.microsoft.com/office/drawing/2014/main" id="{01AC007B-FFA9-A942-8361-FAD8ECD895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1624013"/>
            <a:ext cx="1476375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8" name="TextBox 12">
            <a:extLst>
              <a:ext uri="{FF2B5EF4-FFF2-40B4-BE49-F238E27FC236}">
                <a16:creationId xmlns:a16="http://schemas.microsoft.com/office/drawing/2014/main" id="{EC25D0F5-9B69-844A-903D-20EFB5CAF7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2975" y="996950"/>
            <a:ext cx="113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</p:txBody>
      </p:sp>
      <p:sp>
        <p:nvSpPr>
          <p:cNvPr id="86029" name="Rectangle 13">
            <a:extLst>
              <a:ext uri="{FF2B5EF4-FFF2-40B4-BE49-F238E27FC236}">
                <a16:creationId xmlns:a16="http://schemas.microsoft.com/office/drawing/2014/main" id="{6249C2F0-BEE4-D849-95FA-A34EE23CA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3759200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0" name="Rectangle 14">
            <a:extLst>
              <a:ext uri="{FF2B5EF4-FFF2-40B4-BE49-F238E27FC236}">
                <a16:creationId xmlns:a16="http://schemas.microsoft.com/office/drawing/2014/main" id="{446E7221-B030-C04B-9B7E-2777382F0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39290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1" name="Rectangle 15">
            <a:extLst>
              <a:ext uri="{FF2B5EF4-FFF2-40B4-BE49-F238E27FC236}">
                <a16:creationId xmlns:a16="http://schemas.microsoft.com/office/drawing/2014/main" id="{F647AEAA-8C9C-1F47-BF90-DEBC3F58D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3754438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2" name="Rectangle 16">
            <a:extLst>
              <a:ext uri="{FF2B5EF4-FFF2-40B4-BE49-F238E27FC236}">
                <a16:creationId xmlns:a16="http://schemas.microsoft.com/office/drawing/2014/main" id="{F0EB88A5-BC65-6744-A39A-60C73F711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3924300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3" name="Rectangle 17">
            <a:extLst>
              <a:ext uri="{FF2B5EF4-FFF2-40B4-BE49-F238E27FC236}">
                <a16:creationId xmlns:a16="http://schemas.microsoft.com/office/drawing/2014/main" id="{F04D6D03-7984-A041-BCC8-11A2C1E69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40150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4" name="Rectangle 18">
            <a:extLst>
              <a:ext uri="{FF2B5EF4-FFF2-40B4-BE49-F238E27FC236}">
                <a16:creationId xmlns:a16="http://schemas.microsoft.com/office/drawing/2014/main" id="{03BD24CB-6DDD-9340-A618-EC726BB69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911600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5" name="Rectangle 19">
            <a:extLst>
              <a:ext uri="{FF2B5EF4-FFF2-40B4-BE49-F238E27FC236}">
                <a16:creationId xmlns:a16="http://schemas.microsoft.com/office/drawing/2014/main" id="{BB785A49-2D9A-F946-8C56-9622D13469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3721100"/>
            <a:ext cx="1476375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6" name="Rectangle 20">
            <a:extLst>
              <a:ext uri="{FF2B5EF4-FFF2-40B4-BE49-F238E27FC236}">
                <a16:creationId xmlns:a16="http://schemas.microsoft.com/office/drawing/2014/main" id="{C6CA2A08-A7CC-5041-A965-4CED899C3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3892550"/>
            <a:ext cx="1476375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7" name="TextBox 21">
            <a:extLst>
              <a:ext uri="{FF2B5EF4-FFF2-40B4-BE49-F238E27FC236}">
                <a16:creationId xmlns:a16="http://schemas.microsoft.com/office/drawing/2014/main" id="{877189A9-1BF1-DA40-A7FC-DD40A9910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2975" y="3267075"/>
            <a:ext cx="1247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</p:txBody>
      </p:sp>
      <p:sp>
        <p:nvSpPr>
          <p:cNvPr id="86038" name="Rectangle 26">
            <a:extLst>
              <a:ext uri="{FF2B5EF4-FFF2-40B4-BE49-F238E27FC236}">
                <a16:creationId xmlns:a16="http://schemas.microsoft.com/office/drawing/2014/main" id="{FBE07903-0DE8-6C4A-AC64-2788AC5BF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3075" y="2105025"/>
            <a:ext cx="625475" cy="33655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9" name="TextBox 27">
            <a:extLst>
              <a:ext uri="{FF2B5EF4-FFF2-40B4-BE49-F238E27FC236}">
                <a16:creationId xmlns:a16="http://schemas.microsoft.com/office/drawing/2014/main" id="{F05064CD-CA59-084A-B904-274E5EA2C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0" y="208121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sp>
        <p:nvSpPr>
          <p:cNvPr id="86040" name="Rectangle 35">
            <a:extLst>
              <a:ext uri="{FF2B5EF4-FFF2-40B4-BE49-F238E27FC236}">
                <a16:creationId xmlns:a16="http://schemas.microsoft.com/office/drawing/2014/main" id="{02219BF7-2EF0-4647-8214-FE1F64778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9388" y="210185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41" name="TextBox 36">
            <a:extLst>
              <a:ext uri="{FF2B5EF4-FFF2-40B4-BE49-F238E27FC236}">
                <a16:creationId xmlns:a16="http://schemas.microsoft.com/office/drawing/2014/main" id="{0FF7BEAB-624A-694F-9863-AF1817F77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207962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sp>
        <p:nvSpPr>
          <p:cNvPr id="86042" name="Rectangle 26">
            <a:extLst>
              <a:ext uri="{FF2B5EF4-FFF2-40B4-BE49-F238E27FC236}">
                <a16:creationId xmlns:a16="http://schemas.microsoft.com/office/drawing/2014/main" id="{09A11B95-B46F-6A49-B6FA-64E9305D36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4438" y="2098675"/>
            <a:ext cx="625475" cy="33655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43" name="TextBox 27">
            <a:extLst>
              <a:ext uri="{FF2B5EF4-FFF2-40B4-BE49-F238E27FC236}">
                <a16:creationId xmlns:a16="http://schemas.microsoft.com/office/drawing/2014/main" id="{A55188B9-19A7-F646-A972-188318B9C4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20748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sp>
        <p:nvSpPr>
          <p:cNvPr id="86044" name="Rectangle 35">
            <a:extLst>
              <a:ext uri="{FF2B5EF4-FFF2-40B4-BE49-F238E27FC236}">
                <a16:creationId xmlns:a16="http://schemas.microsoft.com/office/drawing/2014/main" id="{A1B67EAA-D1D1-1E42-851A-A321A80A6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0750" y="20955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45" name="TextBox 36">
            <a:extLst>
              <a:ext uri="{FF2B5EF4-FFF2-40B4-BE49-F238E27FC236}">
                <a16:creationId xmlns:a16="http://schemas.microsoft.com/office/drawing/2014/main" id="{BF42DC02-09D7-EB49-B5B7-062229A533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9175" y="20732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6046" name="Straight Arrow Connector 37">
            <a:extLst>
              <a:ext uri="{FF2B5EF4-FFF2-40B4-BE49-F238E27FC236}">
                <a16:creationId xmlns:a16="http://schemas.microsoft.com/office/drawing/2014/main" id="{3C3223A6-40EE-3449-BBF1-FEDAA1E733B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651794" y="1970882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47" name="Freeform 48">
            <a:extLst>
              <a:ext uri="{FF2B5EF4-FFF2-40B4-BE49-F238E27FC236}">
                <a16:creationId xmlns:a16="http://schemas.microsoft.com/office/drawing/2014/main" id="{FAF31CBB-B784-FA43-BBE0-EC492BA48C9B}"/>
              </a:ext>
            </a:extLst>
          </p:cNvPr>
          <p:cNvSpPr>
            <a:spLocks/>
          </p:cNvSpPr>
          <p:nvPr/>
        </p:nvSpPr>
        <p:spPr bwMode="auto">
          <a:xfrm>
            <a:off x="941388" y="4371975"/>
            <a:ext cx="6367462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48" name="Text Box 61">
            <a:extLst>
              <a:ext uri="{FF2B5EF4-FFF2-40B4-BE49-F238E27FC236}">
                <a16:creationId xmlns:a16="http://schemas.microsoft.com/office/drawing/2014/main" id="{944091AF-85E5-6A4E-8ECF-B2501AD16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4351338"/>
            <a:ext cx="711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6049" name="Straight Arrow Connector 59">
            <a:extLst>
              <a:ext uri="{FF2B5EF4-FFF2-40B4-BE49-F238E27FC236}">
                <a16:creationId xmlns:a16="http://schemas.microsoft.com/office/drawing/2014/main" id="{B39DB58B-684B-804B-BC6E-25DE37F7346B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639094" y="4223544"/>
            <a:ext cx="2952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0" name="Straight Arrow Connector 59">
            <a:extLst>
              <a:ext uri="{FF2B5EF4-FFF2-40B4-BE49-F238E27FC236}">
                <a16:creationId xmlns:a16="http://schemas.microsoft.com/office/drawing/2014/main" id="{7C09D677-05B0-B24E-8F90-19CAA46D4773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083719" y="4242594"/>
            <a:ext cx="2952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1" name="Straight Arrow Connector 59">
            <a:extLst>
              <a:ext uri="{FF2B5EF4-FFF2-40B4-BE49-F238E27FC236}">
                <a16:creationId xmlns:a16="http://schemas.microsoft.com/office/drawing/2014/main" id="{CE5E404C-01F5-4F4A-8F45-2A5A479B2E48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872831" y="4223544"/>
            <a:ext cx="2952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2" name="Straight Arrow Connector 59">
            <a:extLst>
              <a:ext uri="{FF2B5EF4-FFF2-40B4-BE49-F238E27FC236}">
                <a16:creationId xmlns:a16="http://schemas.microsoft.com/office/drawing/2014/main" id="{A662706D-9AD3-A740-BBB9-9602921FDDA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6436519" y="4223544"/>
            <a:ext cx="2952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3" name="Straight Arrow Connector 37">
            <a:extLst>
              <a:ext uri="{FF2B5EF4-FFF2-40B4-BE49-F238E27FC236}">
                <a16:creationId xmlns:a16="http://schemas.microsoft.com/office/drawing/2014/main" id="{909E787F-9345-CD48-AC59-034BDC2F9E4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218656" y="196135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4" name="Straight Arrow Connector 37">
            <a:extLst>
              <a:ext uri="{FF2B5EF4-FFF2-40B4-BE49-F238E27FC236}">
                <a16:creationId xmlns:a16="http://schemas.microsoft.com/office/drawing/2014/main" id="{71911B22-5064-E548-B01C-76A87EB5FFD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887119" y="1942307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5" name="Straight Arrow Connector 37">
            <a:extLst>
              <a:ext uri="{FF2B5EF4-FFF2-40B4-BE49-F238E27FC236}">
                <a16:creationId xmlns:a16="http://schemas.microsoft.com/office/drawing/2014/main" id="{06E4FC85-5F59-4441-AAED-9200C4D6999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452394" y="1942307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6" name="Straight Arrow Connector 66">
            <a:extLst>
              <a:ext uri="{FF2B5EF4-FFF2-40B4-BE49-F238E27FC236}">
                <a16:creationId xmlns:a16="http://schemas.microsoft.com/office/drawing/2014/main" id="{A02B4FF5-3E79-7A4B-99FE-31B87559972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114007" y="4785519"/>
            <a:ext cx="1841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57" name="Freeform 48">
            <a:extLst>
              <a:ext uri="{FF2B5EF4-FFF2-40B4-BE49-F238E27FC236}">
                <a16:creationId xmlns:a16="http://schemas.microsoft.com/office/drawing/2014/main" id="{13C87D41-325C-F942-A4B6-8E75BC458A03}"/>
              </a:ext>
            </a:extLst>
          </p:cNvPr>
          <p:cNvSpPr>
            <a:spLocks/>
          </p:cNvSpPr>
          <p:nvPr/>
        </p:nvSpPr>
        <p:spPr bwMode="auto">
          <a:xfrm>
            <a:off x="3313113" y="4876800"/>
            <a:ext cx="17970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58" name="Text Box 61">
            <a:extLst>
              <a:ext uri="{FF2B5EF4-FFF2-40B4-BE49-F238E27FC236}">
                <a16:creationId xmlns:a16="http://schemas.microsoft.com/office/drawing/2014/main" id="{D125F4E2-0B31-B144-A532-86A8647907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0800" y="485140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6059" name="Straight Arrow Connector 69">
            <a:extLst>
              <a:ext uri="{FF2B5EF4-FFF2-40B4-BE49-F238E27FC236}">
                <a16:creationId xmlns:a16="http://schemas.microsoft.com/office/drawing/2014/main" id="{F441283D-B4D4-E241-A4EA-0F1CC422BA42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4881563" y="5037138"/>
            <a:ext cx="523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60" name="TextBox 70">
            <a:extLst>
              <a:ext uri="{FF2B5EF4-FFF2-40B4-BE49-F238E27FC236}">
                <a16:creationId xmlns:a16="http://schemas.microsoft.com/office/drawing/2014/main" id="{7F04E4B7-7B04-E444-8694-6350726E11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0" y="4729163"/>
            <a:ext cx="117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cxnSp>
        <p:nvCxnSpPr>
          <p:cNvPr id="86061" name="Straight Arrow Connector 71">
            <a:extLst>
              <a:ext uri="{FF2B5EF4-FFF2-40B4-BE49-F238E27FC236}">
                <a16:creationId xmlns:a16="http://schemas.microsoft.com/office/drawing/2014/main" id="{00F2E131-0F8C-5443-B9A0-3EC66546882E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121150" y="5280025"/>
            <a:ext cx="168275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62" name="TextBox 51">
            <a:extLst>
              <a:ext uri="{FF2B5EF4-FFF2-40B4-BE49-F238E27FC236}">
                <a16:creationId xmlns:a16="http://schemas.microsoft.com/office/drawing/2014/main" id="{F264FF01-3CBD-A94D-AD61-85BE90430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163" y="2690813"/>
            <a:ext cx="673100" cy="33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</a:rPr>
              <a:t>Logic</a:t>
            </a:r>
          </a:p>
        </p:txBody>
      </p:sp>
      <p:cxnSp>
        <p:nvCxnSpPr>
          <p:cNvPr id="86063" name="Straight Arrow Connector 76">
            <a:extLst>
              <a:ext uri="{FF2B5EF4-FFF2-40B4-BE49-F238E27FC236}">
                <a16:creationId xmlns:a16="http://schemas.microsoft.com/office/drawing/2014/main" id="{47669E84-1E96-7C4D-947B-23411796D65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074863" y="2433638"/>
            <a:ext cx="1638300" cy="257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64" name="Straight Arrow Connector 78">
            <a:extLst>
              <a:ext uri="{FF2B5EF4-FFF2-40B4-BE49-F238E27FC236}">
                <a16:creationId xmlns:a16="http://schemas.microsoft.com/office/drawing/2014/main" id="{CBEDF805-DB70-C44C-BBE2-6E31B0AA05A1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621087" y="2451101"/>
            <a:ext cx="257175" cy="2222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65" name="Straight Arrow Connector 80">
            <a:extLst>
              <a:ext uri="{FF2B5EF4-FFF2-40B4-BE49-F238E27FC236}">
                <a16:creationId xmlns:a16="http://schemas.microsoft.com/office/drawing/2014/main" id="{226E1061-19F8-7348-ACCF-B657090AB26B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202113" y="2433638"/>
            <a:ext cx="528637" cy="257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66" name="Straight Arrow Connector 82">
            <a:extLst>
              <a:ext uri="{FF2B5EF4-FFF2-40B4-BE49-F238E27FC236}">
                <a16:creationId xmlns:a16="http://schemas.microsoft.com/office/drawing/2014/main" id="{3146ADA8-7E91-944D-A8CE-2A53399F8FE1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386263" y="2439988"/>
            <a:ext cx="1908175" cy="2508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67" name="Straight Arrow Connector 84">
            <a:extLst>
              <a:ext uri="{FF2B5EF4-FFF2-40B4-BE49-F238E27FC236}">
                <a16:creationId xmlns:a16="http://schemas.microsoft.com/office/drawing/2014/main" id="{2E9EE9F4-2C82-1849-A9D6-3E73ED1D5055}"/>
              </a:ext>
            </a:extLst>
          </p:cNvPr>
          <p:cNvCxnSpPr>
            <a:cxnSpLocks noChangeShapeType="1"/>
            <a:stCxn id="86062" idx="3"/>
          </p:cNvCxnSpPr>
          <p:nvPr/>
        </p:nvCxnSpPr>
        <p:spPr bwMode="auto">
          <a:xfrm>
            <a:off x="4386263" y="2860675"/>
            <a:ext cx="495300" cy="111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68" name="TextBox 86">
            <a:extLst>
              <a:ext uri="{FF2B5EF4-FFF2-40B4-BE49-F238E27FC236}">
                <a16:creationId xmlns:a16="http://schemas.microsoft.com/office/drawing/2014/main" id="{7CC4351B-6C0A-AF41-999D-C41FD81931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2687638"/>
            <a:ext cx="595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Hit?</a:t>
            </a:r>
          </a:p>
        </p:txBody>
      </p:sp>
      <p:cxnSp>
        <p:nvCxnSpPr>
          <p:cNvPr id="86069" name="Straight Connector 91">
            <a:extLst>
              <a:ext uri="{FF2B5EF4-FFF2-40B4-BE49-F238E27FC236}">
                <a16:creationId xmlns:a16="http://schemas.microsoft.com/office/drawing/2014/main" id="{A25A0056-6C1E-4542-B3C9-044898CA53F8}"/>
              </a:ext>
            </a:extLst>
          </p:cNvPr>
          <p:cNvCxnSpPr>
            <a:cxnSpLocks noChangeShapeType="1"/>
            <a:stCxn id="86062" idx="1"/>
          </p:cNvCxnSpPr>
          <p:nvPr/>
        </p:nvCxnSpPr>
        <p:spPr bwMode="auto">
          <a:xfrm rot="10800000" flipV="1">
            <a:off x="508000" y="2860675"/>
            <a:ext cx="3205163" cy="40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70" name="Straight Connector 93">
            <a:extLst>
              <a:ext uri="{FF2B5EF4-FFF2-40B4-BE49-F238E27FC236}">
                <a16:creationId xmlns:a16="http://schemas.microsoft.com/office/drawing/2014/main" id="{64B07391-91BF-A34E-88A1-A6D8AB9B05C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-296862" y="4071938"/>
            <a:ext cx="1609725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71" name="Straight Arrow Connector 95">
            <a:extLst>
              <a:ext uri="{FF2B5EF4-FFF2-40B4-BE49-F238E27FC236}">
                <a16:creationId xmlns:a16="http://schemas.microsoft.com/office/drawing/2014/main" id="{0294A7FD-377F-CB48-A010-51E18966656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8000" y="4525963"/>
            <a:ext cx="1163638" cy="3524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 animBg="1"/>
      <p:bldP spid="86021" grpId="0" animBg="1"/>
      <p:bldP spid="86022" grpId="0" animBg="1"/>
      <p:bldP spid="86023" grpId="0" animBg="1"/>
      <p:bldP spid="86024" grpId="0" animBg="1"/>
      <p:bldP spid="86025" grpId="0" animBg="1"/>
      <p:bldP spid="86026" grpId="0" animBg="1"/>
      <p:bldP spid="86027" grpId="0" animBg="1"/>
      <p:bldP spid="86028" grpId="0"/>
      <p:bldP spid="86029" grpId="0" animBg="1"/>
      <p:bldP spid="86030" grpId="0" animBg="1"/>
      <p:bldP spid="86031" grpId="0" animBg="1"/>
      <p:bldP spid="86032" grpId="0" animBg="1"/>
      <p:bldP spid="86033" grpId="0" animBg="1"/>
      <p:bldP spid="86034" grpId="0" animBg="1"/>
      <p:bldP spid="86035" grpId="0" animBg="1"/>
      <p:bldP spid="86036" grpId="0" animBg="1"/>
      <p:bldP spid="86037" grpId="0"/>
      <p:bldP spid="86038" grpId="0" animBg="1"/>
      <p:bldP spid="86039" grpId="0"/>
      <p:bldP spid="86040" grpId="0" animBg="1"/>
      <p:bldP spid="86041" grpId="0"/>
      <p:bldP spid="86042" grpId="0" animBg="1"/>
      <p:bldP spid="86043" grpId="0"/>
      <p:bldP spid="86044" grpId="0" animBg="1"/>
      <p:bldP spid="86045" grpId="0"/>
      <p:bldP spid="86048" grpId="0"/>
      <p:bldP spid="86058" grpId="0"/>
      <p:bldP spid="86060" grpId="0"/>
      <p:bldP spid="86062" grpId="0" animBg="1"/>
      <p:bldP spid="8606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1">
            <a:extLst>
              <a:ext uri="{FF2B5EF4-FFF2-40B4-BE49-F238E27FC236}">
                <a16:creationId xmlns:a16="http://schemas.microsoft.com/office/drawing/2014/main" id="{80A2E9F1-A012-B54B-A6DC-200491EA3D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Full Associativity</a:t>
            </a:r>
          </a:p>
        </p:txBody>
      </p:sp>
      <p:sp>
        <p:nvSpPr>
          <p:cNvPr id="129026" name="Content Placeholder 2">
            <a:extLst>
              <a:ext uri="{FF2B5EF4-FFF2-40B4-BE49-F238E27FC236}">
                <a16:creationId xmlns:a16="http://schemas.microsoft.com/office/drawing/2014/main" id="{11302695-04C6-4540-9B06-43AF72363A6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Fully associative cache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block can be placed in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any</a:t>
            </a:r>
            <a:r>
              <a:rPr lang="en-US" altLang="en-US">
                <a:ea typeface="ＭＳ Ｐゴシック" panose="020B0600070205080204" pitchFamily="34" charset="-128"/>
              </a:rPr>
              <a:t> cache location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9027" name="Slide Number Placeholder 3">
            <a:extLst>
              <a:ext uri="{FF2B5EF4-FFF2-40B4-BE49-F238E27FC236}">
                <a16:creationId xmlns:a16="http://schemas.microsoft.com/office/drawing/2014/main" id="{2E99FBEF-8A35-B843-B8DF-6C6FA0A5AC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AFDC5B2-6572-D746-8E15-37815ECDBE96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7044" name="Rectangle 4">
            <a:extLst>
              <a:ext uri="{FF2B5EF4-FFF2-40B4-BE49-F238E27FC236}">
                <a16:creationId xmlns:a16="http://schemas.microsoft.com/office/drawing/2014/main" id="{A590390C-A867-3E44-9415-EA1C2561A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4463" y="2327275"/>
            <a:ext cx="863600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B02D54EB-D550-124F-B6C1-2830B5FA6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2038" y="2327275"/>
            <a:ext cx="863600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6" name="Rectangle 6">
            <a:extLst>
              <a:ext uri="{FF2B5EF4-FFF2-40B4-BE49-F238E27FC236}">
                <a16:creationId xmlns:a16="http://schemas.microsoft.com/office/drawing/2014/main" id="{D95740EC-E777-3346-8061-5DBAD50936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3263" y="2327275"/>
            <a:ext cx="863600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7" name="Rectangle 7">
            <a:extLst>
              <a:ext uri="{FF2B5EF4-FFF2-40B4-BE49-F238E27FC236}">
                <a16:creationId xmlns:a16="http://schemas.microsoft.com/office/drawing/2014/main" id="{B54F0687-C967-084E-BC0A-6BE9BC676D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2900" y="2327275"/>
            <a:ext cx="863600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8" name="Rectangle 8">
            <a:extLst>
              <a:ext uri="{FF2B5EF4-FFF2-40B4-BE49-F238E27FC236}">
                <a16:creationId xmlns:a16="http://schemas.microsoft.com/office/drawing/2014/main" id="{CB8415E8-24F4-094F-BB12-A1BEF2FF6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7300" y="233203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9" name="Rectangle 9">
            <a:extLst>
              <a:ext uri="{FF2B5EF4-FFF2-40B4-BE49-F238E27FC236}">
                <a16:creationId xmlns:a16="http://schemas.microsoft.com/office/drawing/2014/main" id="{EEE59F2C-3097-B94D-8FFD-316B623E7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75" y="233203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0" name="Rectangle 10">
            <a:extLst>
              <a:ext uri="{FF2B5EF4-FFF2-40B4-BE49-F238E27FC236}">
                <a16:creationId xmlns:a16="http://schemas.microsoft.com/office/drawing/2014/main" id="{AB452C0B-173A-1C44-96D7-52B7DBF7B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6100" y="233203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1" name="Rectangle 11">
            <a:extLst>
              <a:ext uri="{FF2B5EF4-FFF2-40B4-BE49-F238E27FC236}">
                <a16:creationId xmlns:a16="http://schemas.microsoft.com/office/drawing/2014/main" id="{935697DD-E297-9143-B023-9531AEFD3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5738" y="233203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2" name="Rectangle 12">
            <a:extLst>
              <a:ext uri="{FF2B5EF4-FFF2-40B4-BE49-F238E27FC236}">
                <a16:creationId xmlns:a16="http://schemas.microsoft.com/office/drawing/2014/main" id="{A215EB12-7A9D-6548-B92C-0F1C84148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8425" y="462438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3" name="Rectangle 13">
            <a:extLst>
              <a:ext uri="{FF2B5EF4-FFF2-40B4-BE49-F238E27FC236}">
                <a16:creationId xmlns:a16="http://schemas.microsoft.com/office/drawing/2014/main" id="{5753A1CB-C799-C945-B64D-0B37A08E2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62438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4" name="Rectangle 14">
            <a:extLst>
              <a:ext uri="{FF2B5EF4-FFF2-40B4-BE49-F238E27FC236}">
                <a16:creationId xmlns:a16="http://schemas.microsoft.com/office/drawing/2014/main" id="{986F0904-E8EB-7B46-A550-0C072F107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7225" y="462438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5" name="Rectangle 15">
            <a:extLst>
              <a:ext uri="{FF2B5EF4-FFF2-40B4-BE49-F238E27FC236}">
                <a16:creationId xmlns:a16="http://schemas.microsoft.com/office/drawing/2014/main" id="{230CD989-4F8E-7543-B458-A788ECB17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6863" y="462438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6" name="Rectangle 16">
            <a:extLst>
              <a:ext uri="{FF2B5EF4-FFF2-40B4-BE49-F238E27FC236}">
                <a16:creationId xmlns:a16="http://schemas.microsoft.com/office/drawing/2014/main" id="{3E6DBB90-17A8-6A4E-B177-74844EF06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1263" y="4629150"/>
            <a:ext cx="863600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7" name="Rectangle 17">
            <a:extLst>
              <a:ext uri="{FF2B5EF4-FFF2-40B4-BE49-F238E27FC236}">
                <a16:creationId xmlns:a16="http://schemas.microsoft.com/office/drawing/2014/main" id="{CFF95888-089B-C54A-B64A-6B07B9F59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8838" y="4629150"/>
            <a:ext cx="863600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8" name="Rectangle 18">
            <a:extLst>
              <a:ext uri="{FF2B5EF4-FFF2-40B4-BE49-F238E27FC236}">
                <a16:creationId xmlns:a16="http://schemas.microsoft.com/office/drawing/2014/main" id="{69B9F655-C344-D94C-9E36-0D531E4F0A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0063" y="4629150"/>
            <a:ext cx="863600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9" name="Rectangle 19">
            <a:extLst>
              <a:ext uri="{FF2B5EF4-FFF2-40B4-BE49-F238E27FC236}">
                <a16:creationId xmlns:a16="http://schemas.microsoft.com/office/drawing/2014/main" id="{C32CDA9B-6586-554C-A395-F20EA8A1C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9700" y="4629150"/>
            <a:ext cx="863600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60" name="TextBox 20">
            <a:extLst>
              <a:ext uri="{FF2B5EF4-FFF2-40B4-BE49-F238E27FC236}">
                <a16:creationId xmlns:a16="http://schemas.microsoft.com/office/drawing/2014/main" id="{9D0C415F-B533-B64A-8C2E-ABC02A30A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2147888"/>
            <a:ext cx="1133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</p:txBody>
      </p:sp>
      <p:sp>
        <p:nvSpPr>
          <p:cNvPr id="87061" name="TextBox 21">
            <a:extLst>
              <a:ext uri="{FF2B5EF4-FFF2-40B4-BE49-F238E27FC236}">
                <a16:creationId xmlns:a16="http://schemas.microsoft.com/office/drawing/2014/main" id="{CA0D234E-9C01-AF45-BBF8-1DFFC85C5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4518025"/>
            <a:ext cx="1249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</p:txBody>
      </p:sp>
      <p:sp>
        <p:nvSpPr>
          <p:cNvPr id="87062" name="Rectangle 35">
            <a:extLst>
              <a:ext uri="{FF2B5EF4-FFF2-40B4-BE49-F238E27FC236}">
                <a16:creationId xmlns:a16="http://schemas.microsoft.com/office/drawing/2014/main" id="{8BC36685-D2F9-3F4B-A32C-8F898730F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2744788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63" name="TextBox 36">
            <a:extLst>
              <a:ext uri="{FF2B5EF4-FFF2-40B4-BE49-F238E27FC236}">
                <a16:creationId xmlns:a16="http://schemas.microsoft.com/office/drawing/2014/main" id="{037F80B8-402C-E54A-8BE1-0A79045AC4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238" y="27225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64" name="Straight Arrow Connector 37">
            <a:extLst>
              <a:ext uri="{FF2B5EF4-FFF2-40B4-BE49-F238E27FC236}">
                <a16:creationId xmlns:a16="http://schemas.microsoft.com/office/drawing/2014/main" id="{35B874DC-A23F-D94D-9158-9CA16718FD9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751013" y="2613025"/>
            <a:ext cx="26828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65" name="Rectangle 35">
            <a:extLst>
              <a:ext uri="{FF2B5EF4-FFF2-40B4-BE49-F238E27FC236}">
                <a16:creationId xmlns:a16="http://schemas.microsoft.com/office/drawing/2014/main" id="{F7E26661-BC48-B24D-A97F-B4D8B76A6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2525" y="2754313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66" name="TextBox 36">
            <a:extLst>
              <a:ext uri="{FF2B5EF4-FFF2-40B4-BE49-F238E27FC236}">
                <a16:creationId xmlns:a16="http://schemas.microsoft.com/office/drawing/2014/main" id="{E30DC596-2AD1-7C4B-904D-7F271222E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950" y="2732088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67" name="Straight Arrow Connector 37">
            <a:extLst>
              <a:ext uri="{FF2B5EF4-FFF2-40B4-BE49-F238E27FC236}">
                <a16:creationId xmlns:a16="http://schemas.microsoft.com/office/drawing/2014/main" id="{D6C6ADD7-E0B3-484D-8A4B-4A273003A95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24931" y="2623344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68" name="Rectangle 35">
            <a:extLst>
              <a:ext uri="{FF2B5EF4-FFF2-40B4-BE49-F238E27FC236}">
                <a16:creationId xmlns:a16="http://schemas.microsoft.com/office/drawing/2014/main" id="{BC6675C2-7541-934D-B07C-4718026A6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1850" y="2759075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69" name="TextBox 36">
            <a:extLst>
              <a:ext uri="{FF2B5EF4-FFF2-40B4-BE49-F238E27FC236}">
                <a16:creationId xmlns:a16="http://schemas.microsoft.com/office/drawing/2014/main" id="{4C36E42E-804C-774A-8047-A11CF1279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0275" y="2736850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70" name="Straight Arrow Connector 37">
            <a:extLst>
              <a:ext uri="{FF2B5EF4-FFF2-40B4-BE49-F238E27FC236}">
                <a16:creationId xmlns:a16="http://schemas.microsoft.com/office/drawing/2014/main" id="{A5EA2D1E-D435-E346-A731-B2EFB9DD9FC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574256" y="262810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71" name="Rectangle 35">
            <a:extLst>
              <a:ext uri="{FF2B5EF4-FFF2-40B4-BE49-F238E27FC236}">
                <a16:creationId xmlns:a16="http://schemas.microsoft.com/office/drawing/2014/main" id="{C955456C-0A79-1545-8144-FB0372A4A8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4500" y="2747963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72" name="TextBox 36">
            <a:extLst>
              <a:ext uri="{FF2B5EF4-FFF2-40B4-BE49-F238E27FC236}">
                <a16:creationId xmlns:a16="http://schemas.microsoft.com/office/drawing/2014/main" id="{02C762CC-2BAF-DE43-90AB-DB6CE7777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2925" y="2725738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73" name="Straight Arrow Connector 37">
            <a:extLst>
              <a:ext uri="{FF2B5EF4-FFF2-40B4-BE49-F238E27FC236}">
                <a16:creationId xmlns:a16="http://schemas.microsoft.com/office/drawing/2014/main" id="{AB2DACA4-3768-414C-9351-4D2C6E80030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457700" y="2617788"/>
            <a:ext cx="26828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74" name="Rectangle 35">
            <a:extLst>
              <a:ext uri="{FF2B5EF4-FFF2-40B4-BE49-F238E27FC236}">
                <a16:creationId xmlns:a16="http://schemas.microsoft.com/office/drawing/2014/main" id="{0653E3C4-33B8-634D-BD47-D77A17D46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7313" y="27813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75" name="TextBox 36">
            <a:extLst>
              <a:ext uri="{FF2B5EF4-FFF2-40B4-BE49-F238E27FC236}">
                <a16:creationId xmlns:a16="http://schemas.microsoft.com/office/drawing/2014/main" id="{37A30522-CF47-244D-BAB8-A28BE1DC28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5738" y="27590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76" name="Straight Arrow Connector 37">
            <a:extLst>
              <a:ext uri="{FF2B5EF4-FFF2-40B4-BE49-F238E27FC236}">
                <a16:creationId xmlns:a16="http://schemas.microsoft.com/office/drawing/2014/main" id="{6B09E947-E999-244C-82A8-0E6253307DD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369719" y="2650332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77" name="Rectangle 35">
            <a:extLst>
              <a:ext uri="{FF2B5EF4-FFF2-40B4-BE49-F238E27FC236}">
                <a16:creationId xmlns:a16="http://schemas.microsoft.com/office/drawing/2014/main" id="{8B45B8D1-86D0-1D42-A8DC-B632E62B75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475" y="27686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78" name="TextBox 36">
            <a:extLst>
              <a:ext uri="{FF2B5EF4-FFF2-40B4-BE49-F238E27FC236}">
                <a16:creationId xmlns:a16="http://schemas.microsoft.com/office/drawing/2014/main" id="{ABF9AC7D-5A00-1147-AD12-7B1F3BC22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4900" y="27463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79" name="Straight Arrow Connector 37">
            <a:extLst>
              <a:ext uri="{FF2B5EF4-FFF2-40B4-BE49-F238E27FC236}">
                <a16:creationId xmlns:a16="http://schemas.microsoft.com/office/drawing/2014/main" id="{A1202FF0-AC8B-4F45-A3CB-37BD98E8A10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289675" y="2638425"/>
            <a:ext cx="26828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80" name="Rectangle 35">
            <a:extLst>
              <a:ext uri="{FF2B5EF4-FFF2-40B4-BE49-F238E27FC236}">
                <a16:creationId xmlns:a16="http://schemas.microsoft.com/office/drawing/2014/main" id="{161D1460-08B4-0344-B2FB-ED203F08F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6750" y="2754313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81" name="TextBox 36">
            <a:extLst>
              <a:ext uri="{FF2B5EF4-FFF2-40B4-BE49-F238E27FC236}">
                <a16:creationId xmlns:a16="http://schemas.microsoft.com/office/drawing/2014/main" id="{13F72816-30BE-D244-B12A-2C39F18ABF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175" y="2732088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82" name="Straight Arrow Connector 37">
            <a:extLst>
              <a:ext uri="{FF2B5EF4-FFF2-40B4-BE49-F238E27FC236}">
                <a16:creationId xmlns:a16="http://schemas.microsoft.com/office/drawing/2014/main" id="{276AF6F6-08A8-6246-9E66-31CB87D92EB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19156" y="2623344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83" name="Rectangle 35">
            <a:extLst>
              <a:ext uri="{FF2B5EF4-FFF2-40B4-BE49-F238E27FC236}">
                <a16:creationId xmlns:a16="http://schemas.microsoft.com/office/drawing/2014/main" id="{008A391C-E66D-FF42-8368-19D54250D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6225" y="2773363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84" name="TextBox 36">
            <a:extLst>
              <a:ext uri="{FF2B5EF4-FFF2-40B4-BE49-F238E27FC236}">
                <a16:creationId xmlns:a16="http://schemas.microsoft.com/office/drawing/2014/main" id="{2BCE504C-2DDE-4346-9CE8-F601CBC39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4650" y="2751138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85" name="Straight Arrow Connector 37">
            <a:extLst>
              <a:ext uri="{FF2B5EF4-FFF2-40B4-BE49-F238E27FC236}">
                <a16:creationId xmlns:a16="http://schemas.microsoft.com/office/drawing/2014/main" id="{5729E85A-6688-6F43-A605-87FAC727663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8098631" y="2642394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86" name="Freeform 48">
            <a:extLst>
              <a:ext uri="{FF2B5EF4-FFF2-40B4-BE49-F238E27FC236}">
                <a16:creationId xmlns:a16="http://schemas.microsoft.com/office/drawing/2014/main" id="{32B153C0-85E7-8A4C-91F7-13F8236EF755}"/>
              </a:ext>
            </a:extLst>
          </p:cNvPr>
          <p:cNvSpPr>
            <a:spLocks/>
          </p:cNvSpPr>
          <p:nvPr/>
        </p:nvSpPr>
        <p:spPr bwMode="auto">
          <a:xfrm>
            <a:off x="1368425" y="5072063"/>
            <a:ext cx="7254875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087" name="Text Box 61">
            <a:extLst>
              <a:ext uri="{FF2B5EF4-FFF2-40B4-BE49-F238E27FC236}">
                <a16:creationId xmlns:a16="http://schemas.microsoft.com/office/drawing/2014/main" id="{7967C9B5-7180-B043-80B0-874264369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6450" y="5024438"/>
            <a:ext cx="809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7088" name="Straight Arrow Connector 66">
            <a:extLst>
              <a:ext uri="{FF2B5EF4-FFF2-40B4-BE49-F238E27FC236}">
                <a16:creationId xmlns:a16="http://schemas.microsoft.com/office/drawing/2014/main" id="{9FB49A65-ED13-794E-B547-41A4247A4F3A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922837" y="5499101"/>
            <a:ext cx="1555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89" name="Freeform 48">
            <a:extLst>
              <a:ext uri="{FF2B5EF4-FFF2-40B4-BE49-F238E27FC236}">
                <a16:creationId xmlns:a16="http://schemas.microsoft.com/office/drawing/2014/main" id="{8A64ED3E-846E-8447-8791-9F2087431CE8}"/>
              </a:ext>
            </a:extLst>
          </p:cNvPr>
          <p:cNvSpPr>
            <a:spLocks/>
          </p:cNvSpPr>
          <p:nvPr/>
        </p:nvSpPr>
        <p:spPr bwMode="auto">
          <a:xfrm>
            <a:off x="3971925" y="5576888"/>
            <a:ext cx="2046288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090" name="Text Box 61">
            <a:extLst>
              <a:ext uri="{FF2B5EF4-FFF2-40B4-BE49-F238E27FC236}">
                <a16:creationId xmlns:a16="http://schemas.microsoft.com/office/drawing/2014/main" id="{6785C44D-C80F-B94E-BC72-2B943A535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2800" y="5559425"/>
            <a:ext cx="793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sp>
        <p:nvSpPr>
          <p:cNvPr id="87091" name="TextBox 70">
            <a:extLst>
              <a:ext uri="{FF2B5EF4-FFF2-40B4-BE49-F238E27FC236}">
                <a16:creationId xmlns:a16="http://schemas.microsoft.com/office/drawing/2014/main" id="{76A7E91C-BB01-8541-A691-CDD0CBC93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8375" y="5429250"/>
            <a:ext cx="1343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cxnSp>
        <p:nvCxnSpPr>
          <p:cNvPr id="87092" name="Straight Arrow Connector 71">
            <a:extLst>
              <a:ext uri="{FF2B5EF4-FFF2-40B4-BE49-F238E27FC236}">
                <a16:creationId xmlns:a16="http://schemas.microsoft.com/office/drawing/2014/main" id="{35D5A58A-BE90-C246-875E-03AC244828B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866482" y="6022181"/>
            <a:ext cx="252412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3" name="Straight Arrow Connector 69">
            <a:extLst>
              <a:ext uri="{FF2B5EF4-FFF2-40B4-BE49-F238E27FC236}">
                <a16:creationId xmlns:a16="http://schemas.microsoft.com/office/drawing/2014/main" id="{0DAAD4F8-DAB9-E04B-B7B7-E0E22AF8CB4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5722938" y="5735638"/>
            <a:ext cx="523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4" name="Straight Arrow Connector 37">
            <a:extLst>
              <a:ext uri="{FF2B5EF4-FFF2-40B4-BE49-F238E27FC236}">
                <a16:creationId xmlns:a16="http://schemas.microsoft.com/office/drawing/2014/main" id="{F80FE263-EE66-414D-97E9-099FC8413DF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748631" y="492045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5" name="Straight Arrow Connector 37">
            <a:extLst>
              <a:ext uri="{FF2B5EF4-FFF2-40B4-BE49-F238E27FC236}">
                <a16:creationId xmlns:a16="http://schemas.microsoft.com/office/drawing/2014/main" id="{D6B0AE7C-5A1D-B94C-8DAE-C00E02DFA98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23344" y="4929982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6" name="Straight Arrow Connector 37">
            <a:extLst>
              <a:ext uri="{FF2B5EF4-FFF2-40B4-BE49-F238E27FC236}">
                <a16:creationId xmlns:a16="http://schemas.microsoft.com/office/drawing/2014/main" id="{A84E2940-5F8E-3E43-8AF7-547BAFE5D70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572669" y="4934744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7" name="Straight Arrow Connector 37">
            <a:extLst>
              <a:ext uri="{FF2B5EF4-FFF2-40B4-BE49-F238E27FC236}">
                <a16:creationId xmlns:a16="http://schemas.microsoft.com/office/drawing/2014/main" id="{88D39E49-ED7F-5E47-B1E6-380A1BB27DA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456113" y="4924425"/>
            <a:ext cx="26828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8" name="Straight Arrow Connector 37">
            <a:extLst>
              <a:ext uri="{FF2B5EF4-FFF2-40B4-BE49-F238E27FC236}">
                <a16:creationId xmlns:a16="http://schemas.microsoft.com/office/drawing/2014/main" id="{0A55B134-54DE-1B43-A693-1A24DE6A736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368131" y="4956969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9" name="Straight Arrow Connector 37">
            <a:extLst>
              <a:ext uri="{FF2B5EF4-FFF2-40B4-BE49-F238E27FC236}">
                <a16:creationId xmlns:a16="http://schemas.microsoft.com/office/drawing/2014/main" id="{91EEE5A5-87E0-A94D-9AC9-27465077437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288088" y="4945063"/>
            <a:ext cx="2682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0" name="Straight Arrow Connector 37">
            <a:extLst>
              <a:ext uri="{FF2B5EF4-FFF2-40B4-BE49-F238E27FC236}">
                <a16:creationId xmlns:a16="http://schemas.microsoft.com/office/drawing/2014/main" id="{57113641-41C3-1945-956B-B4959814B31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17569" y="4929982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1" name="Straight Arrow Connector 37">
            <a:extLst>
              <a:ext uri="{FF2B5EF4-FFF2-40B4-BE49-F238E27FC236}">
                <a16:creationId xmlns:a16="http://schemas.microsoft.com/office/drawing/2014/main" id="{B2E676A1-9B9B-3F4A-9CF4-92F8395B66E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8097838" y="4949825"/>
            <a:ext cx="26828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2" name="Straight Arrow Connector 37">
            <a:extLst>
              <a:ext uri="{FF2B5EF4-FFF2-40B4-BE49-F238E27FC236}">
                <a16:creationId xmlns:a16="http://schemas.microsoft.com/office/drawing/2014/main" id="{96B310A5-65B2-A540-AE23-90D116C1E73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750219" y="3220244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3" name="Straight Arrow Connector 37">
            <a:extLst>
              <a:ext uri="{FF2B5EF4-FFF2-40B4-BE49-F238E27FC236}">
                <a16:creationId xmlns:a16="http://schemas.microsoft.com/office/drawing/2014/main" id="{D775BFCF-504C-7645-AD83-FB685A36350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24931" y="323135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4" name="Straight Arrow Connector 37">
            <a:extLst>
              <a:ext uri="{FF2B5EF4-FFF2-40B4-BE49-F238E27FC236}">
                <a16:creationId xmlns:a16="http://schemas.microsoft.com/office/drawing/2014/main" id="{F989631D-9DC6-3547-89FD-5F36F22035B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574256" y="3236119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5" name="Straight Arrow Connector 37">
            <a:extLst>
              <a:ext uri="{FF2B5EF4-FFF2-40B4-BE49-F238E27FC236}">
                <a16:creationId xmlns:a16="http://schemas.microsoft.com/office/drawing/2014/main" id="{4BD1B24D-C305-AC4D-82A7-F931213B287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456906" y="322500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6" name="Straight Arrow Connector 37">
            <a:extLst>
              <a:ext uri="{FF2B5EF4-FFF2-40B4-BE49-F238E27FC236}">
                <a16:creationId xmlns:a16="http://schemas.microsoft.com/office/drawing/2014/main" id="{160DFFCD-13D3-3149-9415-7D67A15749F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369719" y="3258344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7" name="Straight Arrow Connector 37">
            <a:extLst>
              <a:ext uri="{FF2B5EF4-FFF2-40B4-BE49-F238E27FC236}">
                <a16:creationId xmlns:a16="http://schemas.microsoft.com/office/drawing/2014/main" id="{7FCA95AB-68C2-D64F-9E51-A9D70CD266B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288881" y="3245644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8" name="Straight Arrow Connector 37">
            <a:extLst>
              <a:ext uri="{FF2B5EF4-FFF2-40B4-BE49-F238E27FC236}">
                <a16:creationId xmlns:a16="http://schemas.microsoft.com/office/drawing/2014/main" id="{E4B75987-55AB-DD40-A0DD-523C2147756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19156" y="323135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9" name="Straight Arrow Connector 37">
            <a:extLst>
              <a:ext uri="{FF2B5EF4-FFF2-40B4-BE49-F238E27FC236}">
                <a16:creationId xmlns:a16="http://schemas.microsoft.com/office/drawing/2014/main" id="{7DC0BF5F-CC20-5E4A-A1A4-274A9157B74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8098631" y="325040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110" name="TextBox 51">
            <a:extLst>
              <a:ext uri="{FF2B5EF4-FFF2-40B4-BE49-F238E27FC236}">
                <a16:creationId xmlns:a16="http://schemas.microsoft.com/office/drawing/2014/main" id="{ED1C8B1A-682B-734E-85DD-AD056A931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375025"/>
            <a:ext cx="6923087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</a:rPr>
              <a:t>Logic</a:t>
            </a:r>
          </a:p>
        </p:txBody>
      </p:sp>
      <p:sp>
        <p:nvSpPr>
          <p:cNvPr id="87111" name="TextBox 79">
            <a:extLst>
              <a:ext uri="{FF2B5EF4-FFF2-40B4-BE49-F238E27FC236}">
                <a16:creationId xmlns:a16="http://schemas.microsoft.com/office/drawing/2014/main" id="{4F4AC0ED-0F54-3649-8E3F-FAC6A3DDFB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8100" y="3797300"/>
            <a:ext cx="595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Hit?</a:t>
            </a:r>
          </a:p>
        </p:txBody>
      </p:sp>
      <p:cxnSp>
        <p:nvCxnSpPr>
          <p:cNvPr id="87112" name="Straight Arrow Connector 37">
            <a:extLst>
              <a:ext uri="{FF2B5EF4-FFF2-40B4-BE49-F238E27FC236}">
                <a16:creationId xmlns:a16="http://schemas.microsoft.com/office/drawing/2014/main" id="{C777CC41-9FB5-2B48-A8E2-53638E66DCC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931569" y="3847307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13" name="Straight Connector 82">
            <a:extLst>
              <a:ext uri="{FF2B5EF4-FFF2-40B4-BE49-F238E27FC236}">
                <a16:creationId xmlns:a16="http://schemas.microsoft.com/office/drawing/2014/main" id="{22A38E68-2857-A745-AFE1-5C8FF8A314AF}"/>
              </a:ext>
            </a:extLst>
          </p:cNvPr>
          <p:cNvCxnSpPr>
            <a:cxnSpLocks noChangeShapeType="1"/>
            <a:stCxn id="87110" idx="3"/>
          </p:cNvCxnSpPr>
          <p:nvPr/>
        </p:nvCxnSpPr>
        <p:spPr bwMode="auto">
          <a:xfrm>
            <a:off x="8470900" y="3543300"/>
            <a:ext cx="439738" cy="2033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14" name="Straight Arrow Connector 84">
            <a:extLst>
              <a:ext uri="{FF2B5EF4-FFF2-40B4-BE49-F238E27FC236}">
                <a16:creationId xmlns:a16="http://schemas.microsoft.com/office/drawing/2014/main" id="{F928898F-1FBD-4442-8D92-914B32FFE4E0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642225" y="5237163"/>
            <a:ext cx="1268413" cy="339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4" grpId="0" animBg="1"/>
      <p:bldP spid="87045" grpId="0" animBg="1"/>
      <p:bldP spid="87046" grpId="0" animBg="1"/>
      <p:bldP spid="87047" grpId="0" animBg="1"/>
      <p:bldP spid="87048" grpId="0" animBg="1"/>
      <p:bldP spid="87049" grpId="0" animBg="1"/>
      <p:bldP spid="87050" grpId="0" animBg="1"/>
      <p:bldP spid="87051" grpId="0" animBg="1"/>
      <p:bldP spid="87052" grpId="0" animBg="1"/>
      <p:bldP spid="87053" grpId="0" animBg="1"/>
      <p:bldP spid="87054" grpId="0" animBg="1"/>
      <p:bldP spid="87055" grpId="0" animBg="1"/>
      <p:bldP spid="87056" grpId="0" animBg="1"/>
      <p:bldP spid="87057" grpId="0" animBg="1"/>
      <p:bldP spid="87058" grpId="0" animBg="1"/>
      <p:bldP spid="87059" grpId="0" animBg="1"/>
      <p:bldP spid="87060" grpId="0"/>
      <p:bldP spid="87061" grpId="0"/>
      <p:bldP spid="87062" grpId="0" animBg="1"/>
      <p:bldP spid="87063" grpId="0"/>
      <p:bldP spid="87065" grpId="0" animBg="1"/>
      <p:bldP spid="87066" grpId="0"/>
      <p:bldP spid="87068" grpId="0" animBg="1"/>
      <p:bldP spid="87069" grpId="0"/>
      <p:bldP spid="87071" grpId="0" animBg="1"/>
      <p:bldP spid="87072" grpId="0"/>
      <p:bldP spid="87074" grpId="0" animBg="1"/>
      <p:bldP spid="87075" grpId="0"/>
      <p:bldP spid="87077" grpId="0" animBg="1"/>
      <p:bldP spid="87078" grpId="0"/>
      <p:bldP spid="87080" grpId="0" animBg="1"/>
      <p:bldP spid="87081" grpId="0"/>
      <p:bldP spid="87083" grpId="0" animBg="1"/>
      <p:bldP spid="87084" grpId="0"/>
      <p:bldP spid="87087" grpId="0"/>
      <p:bldP spid="87090" grpId="0"/>
      <p:bldP spid="87091" grpId="0"/>
      <p:bldP spid="87110" grpId="0" animBg="1"/>
      <p:bldP spid="871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Title 1">
            <a:extLst>
              <a:ext uri="{FF2B5EF4-FFF2-40B4-BE49-F238E27FC236}">
                <a16:creationId xmlns:a16="http://schemas.microsoft.com/office/drawing/2014/main" id="{085732C6-8AC0-6549-A280-DBD386EC54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Associativity (and Tradeoffs)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0955C-AB24-5640-B541-57EFBEF0C9F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Degree of associativity</a:t>
            </a:r>
            <a:r>
              <a:rPr lang="en-US" altLang="en-US">
                <a:ea typeface="ＭＳ Ｐゴシック" panose="020B0600070205080204" pitchFamily="34" charset="-128"/>
              </a:rPr>
              <a:t>: How many blocks can map to the same index (or set)?</a:t>
            </a:r>
          </a:p>
          <a:p>
            <a:endParaRPr lang="en-US" altLang="en-US" sz="16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Higher associativity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++ Higher hit rate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Slower cache access time (hit latency and data access latency)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More expensive hardware (more comparators)</a:t>
            </a:r>
          </a:p>
          <a:p>
            <a:pPr marL="342900" lvl="1" indent="0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Diminishing returns from higher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 sz="2400">
                <a:ea typeface="ＭＳ Ｐゴシック" panose="020B0600070205080204" pitchFamily="34" charset="-128"/>
              </a:rPr>
              <a:t>associativity</a:t>
            </a:r>
          </a:p>
          <a:p>
            <a:pPr marL="342900" lvl="1" indent="0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30051" name="Slide Number Placeholder 3">
            <a:extLst>
              <a:ext uri="{FF2B5EF4-FFF2-40B4-BE49-F238E27FC236}">
                <a16:creationId xmlns:a16="http://schemas.microsoft.com/office/drawing/2014/main" id="{30713E6E-1862-944E-B2C7-B5EB3B7ECD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681A920-7270-E142-87D6-EF424050D63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42A15FE5-45C4-FE47-BC8F-51D3611DC605}"/>
              </a:ext>
            </a:extLst>
          </p:cNvPr>
          <p:cNvSpPr>
            <a:spLocks/>
          </p:cNvSpPr>
          <p:nvPr/>
        </p:nvSpPr>
        <p:spPr bwMode="auto">
          <a:xfrm>
            <a:off x="5486400" y="3810000"/>
            <a:ext cx="3048000" cy="2286000"/>
          </a:xfrm>
          <a:custGeom>
            <a:avLst/>
            <a:gdLst>
              <a:gd name="T0" fmla="*/ 0 w 1920"/>
              <a:gd name="T1" fmla="*/ 0 h 1440"/>
              <a:gd name="T2" fmla="*/ 0 w 1920"/>
              <a:gd name="T3" fmla="*/ 2147483646 h 1440"/>
              <a:gd name="T4" fmla="*/ 2147483646 w 1920"/>
              <a:gd name="T5" fmla="*/ 2147483646 h 1440"/>
              <a:gd name="T6" fmla="*/ 0 60000 65536"/>
              <a:gd name="T7" fmla="*/ 0 60000 65536"/>
              <a:gd name="T8" fmla="*/ 0 60000 65536"/>
              <a:gd name="T9" fmla="*/ 0 w 1920"/>
              <a:gd name="T10" fmla="*/ 0 h 1440"/>
              <a:gd name="T11" fmla="*/ 1920 w 1920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1440">
                <a:moveTo>
                  <a:pt x="0" y="0"/>
                </a:moveTo>
                <a:lnTo>
                  <a:pt x="0" y="1440"/>
                </a:lnTo>
                <a:lnTo>
                  <a:pt x="1920" y="144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7990A07E-03F5-4343-A4A8-51BC4A7FB0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0950" y="6096000"/>
            <a:ext cx="1481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associativity</a:t>
            </a: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66592822-2F14-FE42-B1EB-F5C468F808AB}"/>
              </a:ext>
            </a:extLst>
          </p:cNvPr>
          <p:cNvSpPr>
            <a:spLocks/>
          </p:cNvSpPr>
          <p:nvPr/>
        </p:nvSpPr>
        <p:spPr bwMode="auto">
          <a:xfrm>
            <a:off x="5772150" y="3865563"/>
            <a:ext cx="2609850" cy="852487"/>
          </a:xfrm>
          <a:custGeom>
            <a:avLst/>
            <a:gdLst>
              <a:gd name="T0" fmla="*/ 0 w 1644"/>
              <a:gd name="T1" fmla="*/ 2147483646 h 537"/>
              <a:gd name="T2" fmla="*/ 2147483646 w 1644"/>
              <a:gd name="T3" fmla="*/ 2147483646 h 537"/>
              <a:gd name="T4" fmla="*/ 2147483646 w 1644"/>
              <a:gd name="T5" fmla="*/ 2147483646 h 537"/>
              <a:gd name="T6" fmla="*/ 2147483646 w 1644"/>
              <a:gd name="T7" fmla="*/ 0 h 537"/>
              <a:gd name="T8" fmla="*/ 0 60000 65536"/>
              <a:gd name="T9" fmla="*/ 0 60000 65536"/>
              <a:gd name="T10" fmla="*/ 0 60000 65536"/>
              <a:gd name="T11" fmla="*/ 0 60000 65536"/>
              <a:gd name="T12" fmla="*/ 0 w 1644"/>
              <a:gd name="T13" fmla="*/ 0 h 537"/>
              <a:gd name="T14" fmla="*/ 1644 w 1644"/>
              <a:gd name="T15" fmla="*/ 537 h 5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4" h="537">
                <a:moveTo>
                  <a:pt x="0" y="537"/>
                </a:moveTo>
                <a:cubicBezTo>
                  <a:pt x="35" y="492"/>
                  <a:pt x="101" y="341"/>
                  <a:pt x="209" y="267"/>
                </a:cubicBezTo>
                <a:cubicBezTo>
                  <a:pt x="317" y="193"/>
                  <a:pt x="410" y="134"/>
                  <a:pt x="649" y="90"/>
                </a:cubicBezTo>
                <a:cubicBezTo>
                  <a:pt x="888" y="46"/>
                  <a:pt x="1437" y="19"/>
                  <a:pt x="164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7B9AE853-066C-2543-B234-2F19352731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3737" y="3721100"/>
            <a:ext cx="1116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hit rate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1">
            <a:extLst>
              <a:ext uri="{FF2B5EF4-FFF2-40B4-BE49-F238E27FC236}">
                <a16:creationId xmlns:a16="http://schemas.microsoft.com/office/drawing/2014/main" id="{D907D5C3-D8F3-7248-8D59-9BA41A7C88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Recall: DRAM</a:t>
            </a:r>
          </a:p>
        </p:txBody>
      </p:sp>
      <p:sp>
        <p:nvSpPr>
          <p:cNvPr id="92162" name="Content Placeholder 2">
            <a:extLst>
              <a:ext uri="{FF2B5EF4-FFF2-40B4-BE49-F238E27FC236}">
                <a16:creationId xmlns:a16="http://schemas.microsoft.com/office/drawing/2014/main" id="{71956372-D0AC-F242-B65B-4112F21675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2163" name="Slide Number Placeholder 3">
            <a:extLst>
              <a:ext uri="{FF2B5EF4-FFF2-40B4-BE49-F238E27FC236}">
                <a16:creationId xmlns:a16="http://schemas.microsoft.com/office/drawing/2014/main" id="{7E83D06C-5BD9-6F4B-9DEF-2876F85A29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7186336-EAA6-EE4C-8A6E-431BCCD9897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92164" name="Freeform 4">
            <a:extLst>
              <a:ext uri="{FF2B5EF4-FFF2-40B4-BE49-F238E27FC236}">
                <a16:creationId xmlns:a16="http://schemas.microsoft.com/office/drawing/2014/main" id="{DBC8DF0D-1D65-4B41-9DCF-49EA929FB5CF}"/>
              </a:ext>
            </a:extLst>
          </p:cNvPr>
          <p:cNvSpPr>
            <a:spLocks/>
          </p:cNvSpPr>
          <p:nvPr/>
        </p:nvSpPr>
        <p:spPr bwMode="auto">
          <a:xfrm>
            <a:off x="1152525" y="1727200"/>
            <a:ext cx="838200" cy="228600"/>
          </a:xfrm>
          <a:custGeom>
            <a:avLst/>
            <a:gdLst>
              <a:gd name="T0" fmla="*/ 0 w 624"/>
              <a:gd name="T1" fmla="*/ 2147483646 h 144"/>
              <a:gd name="T2" fmla="*/ 2147483646 w 624"/>
              <a:gd name="T3" fmla="*/ 2147483646 h 144"/>
              <a:gd name="T4" fmla="*/ 2147483646 w 624"/>
              <a:gd name="T5" fmla="*/ 0 h 144"/>
              <a:gd name="T6" fmla="*/ 2147483646 w 624"/>
              <a:gd name="T7" fmla="*/ 0 h 144"/>
              <a:gd name="T8" fmla="*/ 2147483646 w 624"/>
              <a:gd name="T9" fmla="*/ 2147483646 h 144"/>
              <a:gd name="T10" fmla="*/ 2147483646 w 624"/>
              <a:gd name="T11" fmla="*/ 2147483646 h 1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44"/>
              <a:gd name="T20" fmla="*/ 624 w 624"/>
              <a:gd name="T21" fmla="*/ 144 h 1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44">
                <a:moveTo>
                  <a:pt x="0" y="144"/>
                </a:moveTo>
                <a:lnTo>
                  <a:pt x="144" y="144"/>
                </a:lnTo>
                <a:lnTo>
                  <a:pt x="144" y="0"/>
                </a:lnTo>
                <a:lnTo>
                  <a:pt x="432" y="0"/>
                </a:lnTo>
                <a:lnTo>
                  <a:pt x="432" y="144"/>
                </a:lnTo>
                <a:lnTo>
                  <a:pt x="624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5" name="Line 5">
            <a:extLst>
              <a:ext uri="{FF2B5EF4-FFF2-40B4-BE49-F238E27FC236}">
                <a16:creationId xmlns:a16="http://schemas.microsoft.com/office/drawing/2014/main" id="{368C5D78-2792-DC4C-923C-C3B5122D7E80}"/>
              </a:ext>
            </a:extLst>
          </p:cNvPr>
          <p:cNvSpPr>
            <a:spLocks noChangeShapeType="1"/>
          </p:cNvSpPr>
          <p:nvPr/>
        </p:nvSpPr>
        <p:spPr bwMode="auto">
          <a:xfrm>
            <a:off x="1381125" y="16510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6" name="Oval 6">
            <a:extLst>
              <a:ext uri="{FF2B5EF4-FFF2-40B4-BE49-F238E27FC236}">
                <a16:creationId xmlns:a16="http://schemas.microsoft.com/office/drawing/2014/main" id="{BB0857B4-0FD5-724D-85E9-96FA716E784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457325" y="14986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2167" name="Line 7">
            <a:extLst>
              <a:ext uri="{FF2B5EF4-FFF2-40B4-BE49-F238E27FC236}">
                <a16:creationId xmlns:a16="http://schemas.microsoft.com/office/drawing/2014/main" id="{5300320C-A40A-F247-8401-1F6CC716F636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2525" y="584200"/>
            <a:ext cx="0" cy="21336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8" name="Line 8">
            <a:extLst>
              <a:ext uri="{FF2B5EF4-FFF2-40B4-BE49-F238E27FC236}">
                <a16:creationId xmlns:a16="http://schemas.microsoft.com/office/drawing/2014/main" id="{47E4DA93-3BA6-A74B-84A7-4485D7844987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725" y="1117600"/>
            <a:ext cx="197167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9" name="Line 9">
            <a:extLst>
              <a:ext uri="{FF2B5EF4-FFF2-40B4-BE49-F238E27FC236}">
                <a16:creationId xmlns:a16="http://schemas.microsoft.com/office/drawing/2014/main" id="{BF313970-EBD9-5441-87FB-341830E78550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3525" y="1117600"/>
            <a:ext cx="0" cy="381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0" name="Text Box 10">
            <a:extLst>
              <a:ext uri="{FF2B5EF4-FFF2-40B4-BE49-F238E27FC236}">
                <a16:creationId xmlns:a16="http://schemas.microsoft.com/office/drawing/2014/main" id="{82D60E17-D963-CE44-B34F-556FB9250D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225" y="795338"/>
            <a:ext cx="1301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row enable</a:t>
            </a:r>
          </a:p>
        </p:txBody>
      </p:sp>
      <p:sp>
        <p:nvSpPr>
          <p:cNvPr id="92171" name="Text Box 11">
            <a:extLst>
              <a:ext uri="{FF2B5EF4-FFF2-40B4-BE49-F238E27FC236}">
                <a16:creationId xmlns:a16="http://schemas.microsoft.com/office/drawing/2014/main" id="{11B4ADBE-6D26-5842-9194-50B31C4510EE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25463" y="1781175"/>
            <a:ext cx="908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_bitline</a:t>
            </a:r>
          </a:p>
        </p:txBody>
      </p:sp>
      <p:sp>
        <p:nvSpPr>
          <p:cNvPr id="92172" name="Rectangle 12">
            <a:extLst>
              <a:ext uri="{FF2B5EF4-FFF2-40B4-BE49-F238E27FC236}">
                <a16:creationId xmlns:a16="http://schemas.microsoft.com/office/drawing/2014/main" id="{B676B293-AE87-1B48-96B4-36EC23646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3022600"/>
            <a:ext cx="2209800" cy="2057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bit-cell array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5F5F5F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baseline="30000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 row x 2</a:t>
            </a:r>
            <a:r>
              <a:rPr lang="en-US" altLang="en-US" sz="1800" baseline="30000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-col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5F5F5F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(n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  <a:sym typeface="Symbol" pitchFamily="2" charset="2"/>
              </a:rPr>
              <a:t>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m to minimize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overall latency)</a:t>
            </a:r>
          </a:p>
        </p:txBody>
      </p:sp>
      <p:sp>
        <p:nvSpPr>
          <p:cNvPr id="92173" name="AutoShape 13">
            <a:extLst>
              <a:ext uri="{FF2B5EF4-FFF2-40B4-BE49-F238E27FC236}">
                <a16:creationId xmlns:a16="http://schemas.microsoft.com/office/drawing/2014/main" id="{B0C271E0-9797-1B42-8F13-DDCE7FAD72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5384800"/>
            <a:ext cx="2209800" cy="228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328 w 21600"/>
              <a:gd name="T13" fmla="*/ 2328 h 21600"/>
              <a:gd name="T14" fmla="*/ 19272 w 21600"/>
              <a:gd name="T15" fmla="*/ 1927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55" y="21600"/>
                </a:lnTo>
                <a:lnTo>
                  <a:pt x="2054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sense amp and mux</a:t>
            </a:r>
          </a:p>
        </p:txBody>
      </p:sp>
      <p:sp>
        <p:nvSpPr>
          <p:cNvPr id="92174" name="Line 14">
            <a:extLst>
              <a:ext uri="{FF2B5EF4-FFF2-40B4-BE49-F238E27FC236}">
                <a16:creationId xmlns:a16="http://schemas.microsoft.com/office/drawing/2014/main" id="{5571CB85-3B86-B744-93DC-B81684880E9E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75" y="5080000"/>
            <a:ext cx="0" cy="3048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5" name="AutoShape 15">
            <a:extLst>
              <a:ext uri="{FF2B5EF4-FFF2-40B4-BE49-F238E27FC236}">
                <a16:creationId xmlns:a16="http://schemas.microsoft.com/office/drawing/2014/main" id="{58BFF11F-D278-D740-BF63-F9CFC36A43C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975" y="3937000"/>
            <a:ext cx="2057400" cy="228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2 w 21600"/>
              <a:gd name="T13" fmla="*/ 2972 h 21600"/>
              <a:gd name="T14" fmla="*/ 18628 w 21600"/>
              <a:gd name="T15" fmla="*/ 1862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343" y="21600"/>
                </a:lnTo>
                <a:lnTo>
                  <a:pt x="19257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6" name="Line 16">
            <a:extLst>
              <a:ext uri="{FF2B5EF4-FFF2-40B4-BE49-F238E27FC236}">
                <a16:creationId xmlns:a16="http://schemas.microsoft.com/office/drawing/2014/main" id="{2098CCD0-80A8-884E-803D-789F640E2FA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77975" y="4089400"/>
            <a:ext cx="381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7" name="Line 17">
            <a:extLst>
              <a:ext uri="{FF2B5EF4-FFF2-40B4-BE49-F238E27FC236}">
                <a16:creationId xmlns:a16="http://schemas.microsoft.com/office/drawing/2014/main" id="{4C813E5E-1541-D045-9136-23972E5228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30375" y="4013200"/>
            <a:ext cx="76200" cy="152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8" name="Line 18">
            <a:extLst>
              <a:ext uri="{FF2B5EF4-FFF2-40B4-BE49-F238E27FC236}">
                <a16:creationId xmlns:a16="http://schemas.microsoft.com/office/drawing/2014/main" id="{B1B73417-B3BB-2D4C-88EE-2C6F76C375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5775" y="5232400"/>
            <a:ext cx="152400" cy="762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9" name="Line 19">
            <a:extLst>
              <a:ext uri="{FF2B5EF4-FFF2-40B4-BE49-F238E27FC236}">
                <a16:creationId xmlns:a16="http://schemas.microsoft.com/office/drawing/2014/main" id="{76D3A153-C1C1-E646-A58F-2F58679C1814}"/>
              </a:ext>
            </a:extLst>
          </p:cNvPr>
          <p:cNvSpPr>
            <a:spLocks noChangeShapeType="1"/>
          </p:cNvSpPr>
          <p:nvPr/>
        </p:nvSpPr>
        <p:spPr bwMode="auto">
          <a:xfrm>
            <a:off x="206375" y="40894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0" name="Freeform 20">
            <a:extLst>
              <a:ext uri="{FF2B5EF4-FFF2-40B4-BE49-F238E27FC236}">
                <a16:creationId xmlns:a16="http://schemas.microsoft.com/office/drawing/2014/main" id="{6F3168C1-8BD9-FB40-A475-3E7AD16A0039}"/>
              </a:ext>
            </a:extLst>
          </p:cNvPr>
          <p:cNvSpPr>
            <a:spLocks/>
          </p:cNvSpPr>
          <p:nvPr/>
        </p:nvSpPr>
        <p:spPr bwMode="auto">
          <a:xfrm>
            <a:off x="609600" y="4089400"/>
            <a:ext cx="1425575" cy="1371600"/>
          </a:xfrm>
          <a:custGeom>
            <a:avLst/>
            <a:gdLst>
              <a:gd name="T0" fmla="*/ 0 w 960"/>
              <a:gd name="T1" fmla="*/ 0 h 864"/>
              <a:gd name="T2" fmla="*/ 0 w 960"/>
              <a:gd name="T3" fmla="*/ 2147483646 h 864"/>
              <a:gd name="T4" fmla="*/ 2147483646 w 960"/>
              <a:gd name="T5" fmla="*/ 2147483646 h 864"/>
              <a:gd name="T6" fmla="*/ 0 60000 65536"/>
              <a:gd name="T7" fmla="*/ 0 60000 65536"/>
              <a:gd name="T8" fmla="*/ 0 60000 65536"/>
              <a:gd name="T9" fmla="*/ 0 w 960"/>
              <a:gd name="T10" fmla="*/ 0 h 864"/>
              <a:gd name="T11" fmla="*/ 960 w 960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0" h="864">
                <a:moveTo>
                  <a:pt x="0" y="0"/>
                </a:moveTo>
                <a:lnTo>
                  <a:pt x="0" y="864"/>
                </a:lnTo>
                <a:lnTo>
                  <a:pt x="960" y="86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1" name="Line 21">
            <a:extLst>
              <a:ext uri="{FF2B5EF4-FFF2-40B4-BE49-F238E27FC236}">
                <a16:creationId xmlns:a16="http://schemas.microsoft.com/office/drawing/2014/main" id="{9097B410-49D6-B24D-964C-BE225E6C382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28700" y="40132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2" name="Line 22">
            <a:extLst>
              <a:ext uri="{FF2B5EF4-FFF2-40B4-BE49-F238E27FC236}">
                <a16:creationId xmlns:a16="http://schemas.microsoft.com/office/drawing/2014/main" id="{84BE69B8-AA4A-2D4B-BB8E-CE20DE9A9A5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96975" y="53848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3" name="Rectangle 23">
            <a:extLst>
              <a:ext uri="{FF2B5EF4-FFF2-40B4-BE49-F238E27FC236}">
                <a16:creationId xmlns:a16="http://schemas.microsoft.com/office/drawing/2014/main" id="{499789A3-562F-A745-8D95-33E69CD483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5080000"/>
            <a:ext cx="438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i="1" baseline="30000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  <a:endParaRPr lang="en-US" altLang="en-US" sz="1800" i="1">
              <a:solidFill>
                <a:srgbClr val="5F5F5F"/>
              </a:solidFill>
              <a:latin typeface="Arial" panose="020B0604020202020204" pitchFamily="34" charset="0"/>
            </a:endParaRPr>
          </a:p>
        </p:txBody>
      </p:sp>
      <p:sp>
        <p:nvSpPr>
          <p:cNvPr id="92184" name="Rectangle 24">
            <a:extLst>
              <a:ext uri="{FF2B5EF4-FFF2-40B4-BE49-F238E27FC236}">
                <a16:creationId xmlns:a16="http://schemas.microsoft.com/office/drawing/2014/main" id="{AE2CB74F-A3E4-5E45-8174-85B737447E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450" y="3632200"/>
            <a:ext cx="3952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i="1" baseline="30000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  <a:endParaRPr lang="en-US" altLang="en-US" sz="1800" i="1">
              <a:solidFill>
                <a:srgbClr val="5F5F5F"/>
              </a:solidFill>
              <a:latin typeface="Arial" panose="020B0604020202020204" pitchFamily="34" charset="0"/>
            </a:endParaRPr>
          </a:p>
        </p:txBody>
      </p:sp>
      <p:sp>
        <p:nvSpPr>
          <p:cNvPr id="92185" name="Rectangle 25">
            <a:extLst>
              <a:ext uri="{FF2B5EF4-FFF2-40B4-BE49-F238E27FC236}">
                <a16:creationId xmlns:a16="http://schemas.microsoft.com/office/drawing/2014/main" id="{757E5457-4A64-3946-A18E-FE0BBE3196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575" y="3708400"/>
            <a:ext cx="311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</a:p>
        </p:txBody>
      </p:sp>
      <p:sp>
        <p:nvSpPr>
          <p:cNvPr id="92186" name="Rectangle 26">
            <a:extLst>
              <a:ext uri="{FF2B5EF4-FFF2-40B4-BE49-F238E27FC236}">
                <a16:creationId xmlns:a16="http://schemas.microsoft.com/office/drawing/2014/main" id="{0C4CB7FE-B28E-D846-A5EA-94A35C770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675" y="5045075"/>
            <a:ext cx="3746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</a:p>
        </p:txBody>
      </p:sp>
      <p:sp>
        <p:nvSpPr>
          <p:cNvPr id="92187" name="Line 27">
            <a:extLst>
              <a:ext uri="{FF2B5EF4-FFF2-40B4-BE49-F238E27FC236}">
                <a16:creationId xmlns:a16="http://schemas.microsoft.com/office/drawing/2014/main" id="{C5F19779-767E-474B-95A8-59967A757A00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75" y="56134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8" name="Line 28">
            <a:extLst>
              <a:ext uri="{FF2B5EF4-FFF2-40B4-BE49-F238E27FC236}">
                <a16:creationId xmlns:a16="http://schemas.microsoft.com/office/drawing/2014/main" id="{F5CA70D7-C543-4A44-B08F-178A326EE66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5775" y="5715000"/>
            <a:ext cx="1524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9" name="Rectangle 29">
            <a:extLst>
              <a:ext uri="{FF2B5EF4-FFF2-40B4-BE49-F238E27FC236}">
                <a16:creationId xmlns:a16="http://schemas.microsoft.com/office/drawing/2014/main" id="{8C490C1E-73EF-6E41-B4FC-A79A9106CB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0075" y="5578475"/>
            <a:ext cx="311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92190" name="Line 30">
            <a:extLst>
              <a:ext uri="{FF2B5EF4-FFF2-40B4-BE49-F238E27FC236}">
                <a16:creationId xmlns:a16="http://schemas.microsoft.com/office/drawing/2014/main" id="{DD73DA79-876B-1546-B8B3-86634B0C3E79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1955800"/>
            <a:ext cx="1588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1" name="Line 31">
            <a:extLst>
              <a:ext uri="{FF2B5EF4-FFF2-40B4-BE49-F238E27FC236}">
                <a16:creationId xmlns:a16="http://schemas.microsoft.com/office/drawing/2014/main" id="{026DE60D-3191-2544-BFC8-6F09EBAF8DAD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21082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2" name="Line 32">
            <a:extLst>
              <a:ext uri="{FF2B5EF4-FFF2-40B4-BE49-F238E27FC236}">
                <a16:creationId xmlns:a16="http://schemas.microsoft.com/office/drawing/2014/main" id="{768CA7CF-053B-6347-B799-01EED5E93F69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21844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3" name="Rectangle 33">
            <a:extLst>
              <a:ext uri="{FF2B5EF4-FFF2-40B4-BE49-F238E27FC236}">
                <a16:creationId xmlns:a16="http://schemas.microsoft.com/office/drawing/2014/main" id="{D4FB46BB-44A8-0E4F-8474-D3BA025AC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3708400"/>
            <a:ext cx="152400" cy="76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2194" name="Rectangle 34">
            <a:extLst>
              <a:ext uri="{FF2B5EF4-FFF2-40B4-BE49-F238E27FC236}">
                <a16:creationId xmlns:a16="http://schemas.microsoft.com/office/drawing/2014/main" id="{454E2811-20A4-A242-8C79-9A8DB33151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5080000"/>
            <a:ext cx="152400" cy="76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2195" name="Line 35">
            <a:extLst>
              <a:ext uri="{FF2B5EF4-FFF2-40B4-BE49-F238E27FC236}">
                <a16:creationId xmlns:a16="http://schemas.microsoft.com/office/drawing/2014/main" id="{05FE2A81-3A4A-8B46-BE6B-EF4C45D81BDF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2184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6" name="AutoShape 36">
            <a:extLst>
              <a:ext uri="{FF2B5EF4-FFF2-40B4-BE49-F238E27FC236}">
                <a16:creationId xmlns:a16="http://schemas.microsoft.com/office/drawing/2014/main" id="{B778CFBB-C901-1A41-9C18-639F537A258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828800" y="2413000"/>
            <a:ext cx="304800" cy="228600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2197" name="Line 37">
            <a:extLst>
              <a:ext uri="{FF2B5EF4-FFF2-40B4-BE49-F238E27FC236}">
                <a16:creationId xmlns:a16="http://schemas.microsoft.com/office/drawing/2014/main" id="{64CDA75B-AACF-454E-9888-2E623AB2ADED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34036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8" name="Line 38">
            <a:extLst>
              <a:ext uri="{FF2B5EF4-FFF2-40B4-BE49-F238E27FC236}">
                <a16:creationId xmlns:a16="http://schemas.microsoft.com/office/drawing/2014/main" id="{5D7E4E77-10D9-1B4C-88C8-6A4C6E83F021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58420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9" name="Rectangle 39">
            <a:extLst>
              <a:ext uri="{FF2B5EF4-FFF2-40B4-BE49-F238E27FC236}">
                <a16:creationId xmlns:a16="http://schemas.microsoft.com/office/drawing/2014/main" id="{909E5DEE-9722-0341-A845-6188A4D32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00" y="3098800"/>
            <a:ext cx="654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RAS</a:t>
            </a:r>
          </a:p>
        </p:txBody>
      </p:sp>
      <p:sp>
        <p:nvSpPr>
          <p:cNvPr id="92200" name="Rectangle 40">
            <a:extLst>
              <a:ext uri="{FF2B5EF4-FFF2-40B4-BE49-F238E27FC236}">
                <a16:creationId xmlns:a16="http://schemas.microsoft.com/office/drawing/2014/main" id="{8D8E2B0E-04FD-CF46-B269-611AC9EDD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6223000"/>
            <a:ext cx="654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CAS</a:t>
            </a:r>
          </a:p>
        </p:txBody>
      </p:sp>
      <p:sp>
        <p:nvSpPr>
          <p:cNvPr id="92201" name="Rectangle 41">
            <a:extLst>
              <a:ext uri="{FF2B5EF4-FFF2-40B4-BE49-F238E27FC236}">
                <a16:creationId xmlns:a16="http://schemas.microsoft.com/office/drawing/2014/main" id="{E854E1A4-08BA-8043-BCBD-0A8E3979C2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1150" y="5940425"/>
            <a:ext cx="260985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A DRAM die comprises 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of multiple such arrays</a:t>
            </a:r>
          </a:p>
        </p:txBody>
      </p:sp>
      <p:sp>
        <p:nvSpPr>
          <p:cNvPr id="60458" name="Rectangle 3">
            <a:extLst>
              <a:ext uri="{FF2B5EF4-FFF2-40B4-BE49-F238E27FC236}">
                <a16:creationId xmlns:a16="http://schemas.microsoft.com/office/drawing/2014/main" id="{92E41B99-0172-2746-8F73-B250DC064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839788"/>
            <a:ext cx="4191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508000" indent="-169863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Bits stored as charges on node capacitance (non-restorative)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Char char="-"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bit cell loses charge when read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Char char="-"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bit cell loses charge over time</a:t>
            </a: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Read Sequence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1~3 same as SRAM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4. a </a:t>
            </a:r>
            <a:r>
              <a:rPr lang="ja-JP" altLang="en-US" sz="2000">
                <a:solidFill>
                  <a:srgbClr val="000000"/>
                </a:solidFill>
                <a:latin typeface="Arial" panose="020B0604020202020204" pitchFamily="34" charset="0"/>
              </a:rPr>
              <a:t>“</a:t>
            </a:r>
            <a:r>
              <a:rPr lang="en-US" altLang="ja-JP" sz="2000">
                <a:solidFill>
                  <a:srgbClr val="000000"/>
                </a:solidFill>
                <a:latin typeface="Arial" panose="020B0604020202020204" pitchFamily="34" charset="0"/>
              </a:rPr>
              <a:t>flip-flopping</a:t>
            </a:r>
            <a:r>
              <a:rPr lang="ja-JP" altLang="en-US" sz="2000">
                <a:solidFill>
                  <a:srgbClr val="000000"/>
                </a:solidFill>
                <a:latin typeface="Arial" panose="020B0604020202020204" pitchFamily="34" charset="0"/>
              </a:rPr>
              <a:t>”</a:t>
            </a:r>
            <a:r>
              <a:rPr lang="en-US" altLang="ja-JP" sz="2000">
                <a:solidFill>
                  <a:srgbClr val="000000"/>
                </a:solidFill>
                <a:latin typeface="Arial" panose="020B0604020202020204" pitchFamily="34" charset="0"/>
              </a:rPr>
              <a:t> sense amp amplifies and regenerates the bitline, data bit is mux</a:t>
            </a:r>
            <a:r>
              <a:rPr lang="ja-JP" altLang="en-US" sz="2000">
                <a:solidFill>
                  <a:srgbClr val="000000"/>
                </a:solidFill>
                <a:latin typeface="Arial" panose="020B0604020202020204" pitchFamily="34" charset="0"/>
              </a:rPr>
              <a:t>’</a:t>
            </a:r>
            <a:r>
              <a:rPr lang="en-US" altLang="ja-JP" sz="2000">
                <a:solidFill>
                  <a:srgbClr val="000000"/>
                </a:solidFill>
                <a:latin typeface="Arial" panose="020B0604020202020204" pitchFamily="34" charset="0"/>
              </a:rPr>
              <a:t>ed out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5. precharge all bitlines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Destructive reads</a:t>
            </a: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Charge loss over time</a:t>
            </a: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Refresh</a:t>
            </a: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: A DRAM controller must periodically read each row within the allowed refresh time (10s of ms) such that charge is restored</a:t>
            </a:r>
            <a:endParaRPr lang="en-US" altLang="en-US" sz="2000">
              <a:solidFill>
                <a:srgbClr val="000000"/>
              </a:solidFill>
              <a:latin typeface="Arial Narrow" panose="020B0604020202020204" pitchFamily="34" charset="0"/>
            </a:endParaRP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endParaRPr lang="en-US" altLang="en-US" sz="2000" i="1">
              <a:solidFill>
                <a:srgbClr val="000000"/>
              </a:solidFill>
              <a:latin typeface="Arial Narrow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7" name="Title 1">
            <a:extLst>
              <a:ext uri="{FF2B5EF4-FFF2-40B4-BE49-F238E27FC236}">
                <a16:creationId xmlns:a16="http://schemas.microsoft.com/office/drawing/2014/main" id="{60A54A10-BFB8-7945-A06E-DA756CE2E8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Issues in Set-Associative Caches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4BF70-B84E-8D4D-9F27-B5FA985C4C0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Think of each block in a set having a “priority”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Indicating how important it is to keep the block in the cache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Key issue: How do you determine/adjust block priorities?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There are three key decisions in a set: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Insertion, promotion, eviction (replacement)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Insertion: What happens to priorities on a cache fill?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Where to insert the incoming block, whether or not to insert the block</a:t>
            </a:r>
          </a:p>
          <a:p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Promotion: What happens to priorities on a cache hit?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Whether and how to change block priority</a:t>
            </a:r>
          </a:p>
          <a:p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Eviction/replacement: What happens to priorities on a cache miss?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Which block to evict and how to adjust priorities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14019" name="Slide Number Placeholder 3">
            <a:extLst>
              <a:ext uri="{FF2B5EF4-FFF2-40B4-BE49-F238E27FC236}">
                <a16:creationId xmlns:a16="http://schemas.microsoft.com/office/drawing/2014/main" id="{AB7DF0BD-6D27-2D41-9E63-FFEED419D2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6400099-9C34-004A-BB9F-A581F0A3CA5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1" name="Title 1">
            <a:extLst>
              <a:ext uri="{FF2B5EF4-FFF2-40B4-BE49-F238E27FC236}">
                <a16:creationId xmlns:a16="http://schemas.microsoft.com/office/drawing/2014/main" id="{A9407FE4-EEFE-134D-8AEC-AF282EBD35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Eviction/Replacement Policy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2FD21-086B-3F4E-A46A-288FB4C3A97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Which block </a:t>
            </a:r>
            <a:r>
              <a:rPr lang="en-US" altLang="en-US">
                <a:ea typeface="ＭＳ Ｐゴシック" panose="020B0600070205080204" pitchFamily="34" charset="-128"/>
              </a:rPr>
              <a:t>in the set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to replace</a:t>
            </a:r>
            <a:r>
              <a:rPr lang="en-US" altLang="en-US">
                <a:ea typeface="ＭＳ Ｐゴシック" panose="020B0600070205080204" pitchFamily="34" charset="-128"/>
              </a:rPr>
              <a:t> on a cache miss?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Any invalid block first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If all are valid, consult the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replacement policy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Random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FIFO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Least recently used (how to implement?)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Not most recently used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Least frequently used?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Least costly to re-fetch?</a:t>
            </a:r>
          </a:p>
          <a:p>
            <a:pPr lvl="3"/>
            <a:r>
              <a:rPr lang="en-US" altLang="en-US">
                <a:ea typeface="ＭＳ Ｐゴシック" panose="020B0600070205080204" pitchFamily="34" charset="-128"/>
              </a:rPr>
              <a:t>Why would memory accesses have different cost?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Hybrid replacement policies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Optimal replacement policy? </a:t>
            </a: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15043" name="Slide Number Placeholder 3">
            <a:extLst>
              <a:ext uri="{FF2B5EF4-FFF2-40B4-BE49-F238E27FC236}">
                <a16:creationId xmlns:a16="http://schemas.microsoft.com/office/drawing/2014/main" id="{BA96A4F6-CBC6-114E-A1FB-AB59529939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60C6DA3-9AEE-F24F-9EBC-786AE0F434B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5" name="Title 1">
            <a:extLst>
              <a:ext uri="{FF2B5EF4-FFF2-40B4-BE49-F238E27FC236}">
                <a16:creationId xmlns:a16="http://schemas.microsoft.com/office/drawing/2014/main" id="{83537598-738E-9147-B9FB-4412EA47EC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Implementing LRU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C11C9-94A2-1542-9077-1319C8EC491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Evict the least recently accessed block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Problem: Need to keep track of access ordering of blocks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Question: 2-way set associative cache: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do you need to implement LRU perfectly?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Question: 4-way set associative cache: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do you need to implement LRU perfectly?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How many different orderings possible for the 4 blocks in the set?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How many bits needed to encode the LRU order of a block?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is the logic needed to determine the LRU victim?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16067" name="Slide Number Placeholder 3">
            <a:extLst>
              <a:ext uri="{FF2B5EF4-FFF2-40B4-BE49-F238E27FC236}">
                <a16:creationId xmlns:a16="http://schemas.microsoft.com/office/drawing/2014/main" id="{0738EE71-C774-8347-9903-EAFE113C7C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D8A47EF-5B8F-A445-AB8A-954E75B73DA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9" name="Title 1">
            <a:extLst>
              <a:ext uri="{FF2B5EF4-FFF2-40B4-BE49-F238E27FC236}">
                <a16:creationId xmlns:a16="http://schemas.microsoft.com/office/drawing/2014/main" id="{FCB0A7AC-B562-0749-ABB0-F445B14F65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Approximations of LRU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E85A3E-9550-954A-84FA-D2F88DC7589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Most modern processors do not implement “true LRU” (also called “perfect LRU”) in highly-associative caches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Why?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True LRU is complex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LRU is an approximation to predict locality anyway (i.e., not the best possible cache management policy)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Examples: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Not MRU </a:t>
            </a:r>
            <a:r>
              <a:rPr lang="en-US" altLang="en-US">
                <a:ea typeface="ＭＳ Ｐゴシック" panose="020B0600070205080204" pitchFamily="34" charset="-128"/>
              </a:rPr>
              <a:t>(not most recently used)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Hierarchical LRU</a:t>
            </a:r>
            <a:r>
              <a:rPr lang="en-US" altLang="en-US">
                <a:ea typeface="ＭＳ Ｐゴシック" panose="020B0600070205080204" pitchFamily="34" charset="-128"/>
              </a:rPr>
              <a:t>: divide the N-way set into M “groups”, track the MRU group and the MRU way in each group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Victim-NextVictim Replacement</a:t>
            </a:r>
            <a:r>
              <a:rPr lang="en-US" altLang="en-US">
                <a:ea typeface="ＭＳ Ｐゴシック" panose="020B0600070205080204" pitchFamily="34" charset="-128"/>
              </a:rPr>
              <a:t>: Only keep track of the victim and the next victim</a:t>
            </a:r>
          </a:p>
        </p:txBody>
      </p:sp>
      <p:sp>
        <p:nvSpPr>
          <p:cNvPr id="217091" name="Slide Number Placeholder 3">
            <a:extLst>
              <a:ext uri="{FF2B5EF4-FFF2-40B4-BE49-F238E27FC236}">
                <a16:creationId xmlns:a16="http://schemas.microsoft.com/office/drawing/2014/main" id="{80FCD70D-4907-2740-97B5-D16BB0D660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30909A7-1C06-F64A-82EA-5FF46ED5255C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3" name="Title 1">
            <a:extLst>
              <a:ext uri="{FF2B5EF4-FFF2-40B4-BE49-F238E27FC236}">
                <a16:creationId xmlns:a16="http://schemas.microsoft.com/office/drawing/2014/main" id="{D186EE75-64BC-1B44-9807-E1A3522627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800">
                <a:ea typeface="ＭＳ Ｐゴシック" panose="020B0600070205080204" pitchFamily="34" charset="-128"/>
              </a:rPr>
              <a:t>Cache Replacement Policy: LRU or Random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2E412-8BF0-C04A-8344-C03B72F49E4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LRU vs. Random: Which one is better?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Example: 4-way cache, cyclic references to A, B, C, D, E </a:t>
            </a:r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pPr lvl="2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0% hit rate with LRU policy</a:t>
            </a: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Set thrashing: </a:t>
            </a:r>
            <a:r>
              <a:rPr lang="en-US" altLang="en-US">
                <a:ea typeface="ＭＳ Ｐゴシック" panose="020B0600070205080204" pitchFamily="34" charset="-128"/>
              </a:rPr>
              <a:t>When the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program working set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in a set is larger than set associativity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Random replacement policy is better when thrashing occurs</a:t>
            </a: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In practice: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Depends on workload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Average hit rate of LRU and Random are similar</a:t>
            </a:r>
          </a:p>
          <a:p>
            <a:pPr lvl="1"/>
            <a:endParaRPr lang="en-US" altLang="en-US" sz="140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Best of both Worlds: Hybrid of LRU and Random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How to choose between the two?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Set sampling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See </a:t>
            </a:r>
            <a:r>
              <a:rPr lang="en-US" altLang="en-US">
                <a:ea typeface="ＭＳ Ｐゴシック" panose="020B0600070205080204" pitchFamily="34" charset="-128"/>
              </a:rPr>
              <a:t>Qureshi et al.,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A Case for MLP-Aware Cache Replacement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 ISCA 2006.</a:t>
            </a:r>
          </a:p>
          <a:p>
            <a:pPr lvl="2"/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  <a:sym typeface="Wingdings" pitchFamily="2" charset="2"/>
            </a:endParaRPr>
          </a:p>
        </p:txBody>
      </p:sp>
      <p:sp>
        <p:nvSpPr>
          <p:cNvPr id="223235" name="Slide Number Placeholder 3">
            <a:extLst>
              <a:ext uri="{FF2B5EF4-FFF2-40B4-BE49-F238E27FC236}">
                <a16:creationId xmlns:a16="http://schemas.microsoft.com/office/drawing/2014/main" id="{C22F57BC-F167-CF47-9B52-211F48E5A4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ABBE689-A193-9048-8AFA-FF4CF7578DC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7" name="Title 1">
            <a:extLst>
              <a:ext uri="{FF2B5EF4-FFF2-40B4-BE49-F238E27FC236}">
                <a16:creationId xmlns:a16="http://schemas.microsoft.com/office/drawing/2014/main" id="{708E8D43-EC88-EF48-9DA4-9052E25868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Is the Optimal Replacement Policy?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D1918-36ED-684E-8230-8D9A0DAFFBB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Belady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ea typeface="ＭＳ Ｐゴシック" panose="020B0600070205080204" pitchFamily="34" charset="-128"/>
              </a:rPr>
              <a:t>s OPT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Replace the block that is going to be referenced furthest in the future by the program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Belady,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A study of replacement algorithms for a virtual-storage computer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IBM Systems Journal, 1966.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How do we implement this? Simulate?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Is this optimal for minimizing miss rate?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Is this optimal for minimizing execution time?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No. Cache miss latency/cost varies from block to block!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Two reasons: Remote vs. local caches and miss overlapping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Qureshi et al.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A Case for MLP-Aware Cache Replacement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 ISCA 2006.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24259" name="Slide Number Placeholder 3">
            <a:extLst>
              <a:ext uri="{FF2B5EF4-FFF2-40B4-BE49-F238E27FC236}">
                <a16:creationId xmlns:a16="http://schemas.microsoft.com/office/drawing/2014/main" id="{627EB763-4F93-1347-B74A-1DA3BBB7A1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8F574E5-9234-E345-A429-A43EC916A48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1" name="Title 1">
            <a:extLst>
              <a:ext uri="{FF2B5EF4-FFF2-40B4-BE49-F238E27FC236}">
                <a16:creationId xmlns:a16="http://schemas.microsoft.com/office/drawing/2014/main" id="{B4012302-3A2E-DC4B-AC50-E94251DB51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Reading</a:t>
            </a:r>
          </a:p>
        </p:txBody>
      </p:sp>
      <p:sp>
        <p:nvSpPr>
          <p:cNvPr id="225282" name="Content Placeholder 2">
            <a:extLst>
              <a:ext uri="{FF2B5EF4-FFF2-40B4-BE49-F238E27FC236}">
                <a16:creationId xmlns:a16="http://schemas.microsoft.com/office/drawing/2014/main" id="{6EDF3791-E7BE-0A42-A10D-5848CB3CC4F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sz="2000">
                <a:ea typeface="ＭＳ Ｐゴシック" panose="020B0600070205080204" pitchFamily="34" charset="-128"/>
              </a:rPr>
              <a:t>Key observation: </a:t>
            </a:r>
            <a:r>
              <a:rPr lang="en-US" altLang="en-US" sz="2000">
                <a:solidFill>
                  <a:srgbClr val="0432FF"/>
                </a:solidFill>
                <a:ea typeface="ＭＳ Ｐゴシック" panose="020B0600070205080204" pitchFamily="34" charset="-128"/>
              </a:rPr>
              <a:t>Some misses more costly than others </a:t>
            </a:r>
            <a:r>
              <a:rPr lang="en-US" altLang="en-US" sz="2000">
                <a:ea typeface="ＭＳ Ｐゴシック" panose="020B0600070205080204" pitchFamily="34" charset="-128"/>
              </a:rPr>
              <a:t>as their latency is exposed as stall time. </a:t>
            </a:r>
            <a:r>
              <a:rPr lang="en-US" altLang="en-US" sz="2000">
                <a:solidFill>
                  <a:srgbClr val="0432FF"/>
                </a:solidFill>
                <a:ea typeface="ＭＳ Ｐゴシック" panose="020B0600070205080204" pitchFamily="34" charset="-128"/>
              </a:rPr>
              <a:t>Reducing miss rate is not always good for performance</a:t>
            </a:r>
            <a:r>
              <a:rPr lang="en-US" altLang="en-US" sz="2000">
                <a:ea typeface="ＭＳ Ｐゴシック" panose="020B0600070205080204" pitchFamily="34" charset="-128"/>
              </a:rPr>
              <a:t>. Cache</a:t>
            </a:r>
            <a:r>
              <a:rPr lang="en-US" altLang="en-US" sz="2000">
                <a:solidFill>
                  <a:srgbClr val="0432FF"/>
                </a:solidFill>
                <a:ea typeface="ＭＳ Ｐゴシック" panose="020B0600070205080204" pitchFamily="34" charset="-128"/>
              </a:rPr>
              <a:t> replacement should take into account MLP </a:t>
            </a:r>
            <a:r>
              <a:rPr lang="en-US" altLang="en-US" sz="2000">
                <a:ea typeface="ＭＳ Ｐゴシック" panose="020B0600070205080204" pitchFamily="34" charset="-128"/>
              </a:rPr>
              <a:t>of misses.</a:t>
            </a:r>
          </a:p>
          <a:p>
            <a:endParaRPr lang="en-US" altLang="en-US" sz="2000">
              <a:ea typeface="ＭＳ Ｐゴシック" panose="020B0600070205080204" pitchFamily="34" charset="-128"/>
            </a:endParaRPr>
          </a:p>
          <a:p>
            <a:r>
              <a:rPr lang="en-US" altLang="en-US" sz="2000">
                <a:ea typeface="ＭＳ Ｐゴシック" panose="020B0600070205080204" pitchFamily="34" charset="-128"/>
              </a:rPr>
              <a:t>Moinuddin K. Qureshi, Daniel N. Lynch, Onur Mutlu, and Yale N. Patt, </a:t>
            </a:r>
            <a:br>
              <a:rPr lang="en-US" altLang="en-US" sz="2000">
                <a:ea typeface="ＭＳ Ｐゴシック" panose="020B0600070205080204" pitchFamily="34" charset="-128"/>
              </a:rPr>
            </a:br>
            <a:r>
              <a:rPr lang="en-US" altLang="en-US" sz="2000" b="1">
                <a:ea typeface="ＭＳ Ｐゴシック" panose="020B0600070205080204" pitchFamily="34" charset="-128"/>
                <a:hlinkClick r:id="rId2"/>
              </a:rPr>
              <a:t>"A Case for MLP-Aware Cache Replacement"</a:t>
            </a:r>
            <a:br>
              <a:rPr lang="en-US" altLang="en-US" sz="2000">
                <a:ea typeface="ＭＳ Ｐゴシック" panose="020B0600070205080204" pitchFamily="34" charset="-128"/>
              </a:rPr>
            </a:br>
            <a:r>
              <a:rPr lang="en-US" altLang="en-US" sz="2000" i="1">
                <a:ea typeface="ＭＳ Ｐゴシック" panose="020B0600070205080204" pitchFamily="34" charset="-128"/>
              </a:rPr>
              <a:t>Proceedings of the </a:t>
            </a:r>
            <a:r>
              <a:rPr lang="en-US" altLang="en-US" sz="2000" i="1">
                <a:ea typeface="ＭＳ Ｐゴシック" panose="020B0600070205080204" pitchFamily="34" charset="-128"/>
                <a:hlinkClick r:id="rId3"/>
              </a:rPr>
              <a:t>33rd International Symposium on Computer Architecture</a:t>
            </a:r>
            <a:r>
              <a:rPr lang="en-US" altLang="en-US" sz="2000" i="1">
                <a:ea typeface="ＭＳ Ｐゴシック" panose="020B0600070205080204" pitchFamily="34" charset="-128"/>
              </a:rPr>
              <a:t> (</a:t>
            </a:r>
            <a:r>
              <a:rPr lang="en-US" altLang="en-US" sz="2000" b="1" i="1">
                <a:ea typeface="ＭＳ Ｐゴシック" panose="020B0600070205080204" pitchFamily="34" charset="-128"/>
              </a:rPr>
              <a:t>ISCA</a:t>
            </a:r>
            <a:r>
              <a:rPr lang="en-US" altLang="en-US" sz="2000" i="1">
                <a:ea typeface="ＭＳ Ｐゴシック" panose="020B0600070205080204" pitchFamily="34" charset="-128"/>
              </a:rPr>
              <a:t>)</a:t>
            </a:r>
            <a:r>
              <a:rPr lang="en-US" altLang="en-US" sz="2000">
                <a:ea typeface="ＭＳ Ｐゴシック" panose="020B0600070205080204" pitchFamily="34" charset="-128"/>
              </a:rPr>
              <a:t>, pages 167-177, Boston, MA, June 2006. </a:t>
            </a:r>
            <a:r>
              <a:rPr lang="en-US" altLang="en-US" sz="2000">
                <a:ea typeface="ＭＳ Ｐゴシック" panose="020B0600070205080204" pitchFamily="34" charset="-128"/>
                <a:hlinkClick r:id="rId4"/>
              </a:rPr>
              <a:t>Slides (ppt)</a:t>
            </a:r>
            <a:endParaRPr lang="en-US" altLang="en-US" sz="20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</p:txBody>
      </p:sp>
      <p:sp>
        <p:nvSpPr>
          <p:cNvPr id="225283" name="Slide Number Placeholder 3">
            <a:extLst>
              <a:ext uri="{FF2B5EF4-FFF2-40B4-BE49-F238E27FC236}">
                <a16:creationId xmlns:a16="http://schemas.microsoft.com/office/drawing/2014/main" id="{92A638AE-781F-704C-8F45-8280DDF0C1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5931690-4B10-4444-AAC9-DABEEEF153CE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46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25284" name="Picture 4">
            <a:extLst>
              <a:ext uri="{FF2B5EF4-FFF2-40B4-BE49-F238E27FC236}">
                <a16:creationId xmlns:a16="http://schemas.microsoft.com/office/drawing/2014/main" id="{03B21BAF-7A22-0E44-BB1C-E579B368E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4038600"/>
            <a:ext cx="88265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21920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22b: Memory Hierarchy 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and Caches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16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533869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>
            <a:extLst>
              <a:ext uri="{FF2B5EF4-FFF2-40B4-BE49-F238E27FC236}">
                <a16:creationId xmlns:a16="http://schemas.microsoft.com/office/drawing/2014/main" id="{7B873679-9C11-B743-81C1-9F07D16C48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DRAM vs. SRAM</a:t>
            </a:r>
          </a:p>
        </p:txBody>
      </p:sp>
      <p:sp>
        <p:nvSpPr>
          <p:cNvPr id="93186" name="Content Placeholder 2">
            <a:extLst>
              <a:ext uri="{FF2B5EF4-FFF2-40B4-BE49-F238E27FC236}">
                <a16:creationId xmlns:a16="http://schemas.microsoft.com/office/drawing/2014/main" id="{A5A04FE6-7803-5A44-A638-A84D42DEE7C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DRAM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Slower access </a:t>
            </a:r>
            <a:r>
              <a:rPr lang="en-US" altLang="en-US" dirty="0">
                <a:ea typeface="ＭＳ Ｐゴシック" panose="020B0600070205080204" pitchFamily="34" charset="-128"/>
              </a:rPr>
              <a:t>(capacitor)</a:t>
            </a:r>
          </a:p>
          <a:p>
            <a:pPr lvl="1"/>
            <a:r>
              <a:rPr lang="en-US" altLang="en-US" dirty="0">
                <a:solidFill>
                  <a:schemeClr val="accent6">
                    <a:lumMod val="75000"/>
                  </a:schemeClr>
                </a:solidFill>
                <a:ea typeface="ＭＳ Ｐゴシック" panose="020B0600070205080204" pitchFamily="34" charset="-128"/>
              </a:rPr>
              <a:t>Higher density </a:t>
            </a:r>
            <a:r>
              <a:rPr lang="en-US" altLang="en-US" dirty="0">
                <a:ea typeface="ＭＳ Ｐゴシック" panose="020B0600070205080204" pitchFamily="34" charset="-128"/>
              </a:rPr>
              <a:t>(1T 1C cell)</a:t>
            </a:r>
          </a:p>
          <a:p>
            <a:pPr lvl="1"/>
            <a:r>
              <a:rPr lang="en-US" altLang="en-US" dirty="0">
                <a:solidFill>
                  <a:schemeClr val="accent6">
                    <a:lumMod val="75000"/>
                  </a:schemeClr>
                </a:solidFill>
                <a:ea typeface="ＭＳ Ｐゴシック" panose="020B0600070205080204" pitchFamily="34" charset="-128"/>
              </a:rPr>
              <a:t>Lower cost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Requires refresh </a:t>
            </a:r>
            <a:r>
              <a:rPr lang="en-US" altLang="en-US" dirty="0">
                <a:ea typeface="ＭＳ Ｐゴシック" panose="020B0600070205080204" pitchFamily="34" charset="-128"/>
              </a:rPr>
              <a:t>(power, performance, circuitry)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Manufacturing requires putting capacitor and logic together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SRAM</a:t>
            </a:r>
          </a:p>
          <a:p>
            <a:pPr lvl="1"/>
            <a:r>
              <a:rPr lang="en-US" altLang="en-US" dirty="0">
                <a:solidFill>
                  <a:schemeClr val="accent6">
                    <a:lumMod val="75000"/>
                  </a:schemeClr>
                </a:solidFill>
                <a:ea typeface="ＭＳ Ｐゴシック" panose="020B0600070205080204" pitchFamily="34" charset="-128"/>
              </a:rPr>
              <a:t>Faster access </a:t>
            </a:r>
            <a:r>
              <a:rPr lang="en-US" altLang="en-US" dirty="0">
                <a:ea typeface="ＭＳ Ｐゴシック" panose="020B0600070205080204" pitchFamily="34" charset="-128"/>
              </a:rPr>
              <a:t>(no capacitor)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Lower density </a:t>
            </a:r>
            <a:r>
              <a:rPr lang="en-US" altLang="en-US" dirty="0">
                <a:ea typeface="ＭＳ Ｐゴシック" panose="020B0600070205080204" pitchFamily="34" charset="-128"/>
              </a:rPr>
              <a:t>(6T cell)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Higher cost</a:t>
            </a:r>
          </a:p>
          <a:p>
            <a:pPr lvl="1"/>
            <a:r>
              <a:rPr lang="en-US" altLang="en-US" dirty="0">
                <a:solidFill>
                  <a:schemeClr val="accent6">
                    <a:lumMod val="75000"/>
                  </a:schemeClr>
                </a:solidFill>
                <a:ea typeface="ＭＳ Ｐゴシック" panose="020B0600070205080204" pitchFamily="34" charset="-128"/>
              </a:rPr>
              <a:t>No need for refresh</a:t>
            </a:r>
          </a:p>
          <a:p>
            <a:pPr lvl="1"/>
            <a:r>
              <a:rPr lang="en-US" altLang="en-US" dirty="0">
                <a:solidFill>
                  <a:schemeClr val="accent6">
                    <a:lumMod val="75000"/>
                  </a:schemeClr>
                </a:solidFill>
                <a:ea typeface="ＭＳ Ｐゴシック" panose="020B0600070205080204" pitchFamily="34" charset="-128"/>
              </a:rPr>
              <a:t>Manufacturing compatible with logic process </a:t>
            </a:r>
            <a:r>
              <a:rPr lang="en-US" altLang="en-US" dirty="0">
                <a:ea typeface="ＭＳ Ｐゴシック" panose="020B0600070205080204" pitchFamily="34" charset="-128"/>
              </a:rPr>
              <a:t>(no capacitor)</a:t>
            </a:r>
          </a:p>
        </p:txBody>
      </p:sp>
      <p:sp>
        <p:nvSpPr>
          <p:cNvPr id="93187" name="Slide Number Placeholder 3">
            <a:extLst>
              <a:ext uri="{FF2B5EF4-FFF2-40B4-BE49-F238E27FC236}">
                <a16:creationId xmlns:a16="http://schemas.microsoft.com/office/drawing/2014/main" id="{8770E6A6-842F-9745-B750-85EC5AA0C8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FBB20A8-99A5-4749-A81C-2429B3AF98B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4">
            <a:extLst>
              <a:ext uri="{FF2B5EF4-FFF2-40B4-BE49-F238E27FC236}">
                <a16:creationId xmlns:a16="http://schemas.microsoft.com/office/drawing/2014/main" id="{C25842EA-EA1F-5742-83FA-8542C5A5F4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The Memory Hierarchy</a:t>
            </a:r>
          </a:p>
        </p:txBody>
      </p:sp>
      <p:sp>
        <p:nvSpPr>
          <p:cNvPr id="94210" name="Rectangle 5">
            <a:extLst>
              <a:ext uri="{FF2B5EF4-FFF2-40B4-BE49-F238E27FC236}">
                <a16:creationId xmlns:a16="http://schemas.microsoft.com/office/drawing/2014/main" id="{EA9CEDB2-4BFF-F644-BB2B-615DA6057A2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>
            <a:extLst>
              <a:ext uri="{FF2B5EF4-FFF2-40B4-BE49-F238E27FC236}">
                <a16:creationId xmlns:a16="http://schemas.microsoft.com/office/drawing/2014/main" id="{136129BF-49C1-3146-8167-FC53B2977D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in a Modern System</a:t>
            </a:r>
          </a:p>
        </p:txBody>
      </p:sp>
      <p:sp>
        <p:nvSpPr>
          <p:cNvPr id="96258" name="Content Placeholder 2">
            <a:extLst>
              <a:ext uri="{FF2B5EF4-FFF2-40B4-BE49-F238E27FC236}">
                <a16:creationId xmlns:a16="http://schemas.microsoft.com/office/drawing/2014/main" id="{3EFAD5B9-4657-3345-A16F-2221EB7345F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6259" name="Slide Number Placeholder 3">
            <a:extLst>
              <a:ext uri="{FF2B5EF4-FFF2-40B4-BE49-F238E27FC236}">
                <a16:creationId xmlns:a16="http://schemas.microsoft.com/office/drawing/2014/main" id="{3CF51693-0E8C-8B4F-BBC5-E6BB250BF5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670B748-E268-E246-9A86-A53D1EA23BB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96260" name="Content Placeholder 6" descr="barcelona-die-photo-color.jpg">
            <a:extLst>
              <a:ext uri="{FF2B5EF4-FFF2-40B4-BE49-F238E27FC236}">
                <a16:creationId xmlns:a16="http://schemas.microsoft.com/office/drawing/2014/main" id="{07411B7E-B791-8340-993A-7C3C2999D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63" y="1108075"/>
            <a:ext cx="4876800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1" name="Rounded Rectangle 33">
            <a:extLst>
              <a:ext uri="{FF2B5EF4-FFF2-40B4-BE49-F238E27FC236}">
                <a16:creationId xmlns:a16="http://schemas.microsoft.com/office/drawing/2014/main" id="{32D05419-C419-2542-96C2-7BF893CCEDD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13225" y="1844676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62" name="TextBox 34">
            <a:extLst>
              <a:ext uri="{FF2B5EF4-FFF2-40B4-BE49-F238E27FC236}">
                <a16:creationId xmlns:a16="http://schemas.microsoft.com/office/drawing/2014/main" id="{E2F7DE95-1E96-8246-9EF2-B59AF2A9C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0550" y="2262188"/>
            <a:ext cx="1233488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rgbClr val="FFFFFF"/>
                </a:solidFill>
                <a:latin typeface="Arial" panose="020B0604020202020204" pitchFamily="34" charset="0"/>
              </a:rPr>
              <a:t>CORE 1</a:t>
            </a:r>
          </a:p>
        </p:txBody>
      </p:sp>
      <p:sp>
        <p:nvSpPr>
          <p:cNvPr id="96263" name="Rectangle 35">
            <a:extLst>
              <a:ext uri="{FF2B5EF4-FFF2-40B4-BE49-F238E27FC236}">
                <a16:creationId xmlns:a16="http://schemas.microsoft.com/office/drawing/2014/main" id="{35AAAA04-DB49-EC43-906F-B1B7F8BE4AE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0519" y="2235994"/>
            <a:ext cx="1603375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64" name="TextBox 36">
            <a:extLst>
              <a:ext uri="{FF2B5EF4-FFF2-40B4-BE49-F238E27FC236}">
                <a16:creationId xmlns:a16="http://schemas.microsoft.com/office/drawing/2014/main" id="{A7616839-A2F8-BB44-8893-E8F379355483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0206" y="2275682"/>
            <a:ext cx="1531937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FFFF"/>
                </a:solidFill>
                <a:latin typeface="Arial" panose="020B0604020202020204" pitchFamily="34" charset="0"/>
              </a:rPr>
              <a:t>L2 CACHE 0</a:t>
            </a:r>
          </a:p>
        </p:txBody>
      </p:sp>
      <p:sp>
        <p:nvSpPr>
          <p:cNvPr id="96265" name="Rectangle 37">
            <a:extLst>
              <a:ext uri="{FF2B5EF4-FFF2-40B4-BE49-F238E27FC236}">
                <a16:creationId xmlns:a16="http://schemas.microsoft.com/office/drawing/2014/main" id="{3A4BBC0F-C6D6-1E44-86BB-45DB38C5EEC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568325" y="3127375"/>
            <a:ext cx="4756150" cy="7175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66" name="TextBox 38">
            <a:extLst>
              <a:ext uri="{FF2B5EF4-FFF2-40B4-BE49-F238E27FC236}">
                <a16:creationId xmlns:a16="http://schemas.microsoft.com/office/drawing/2014/main" id="{6F61D607-7521-DB46-83C9-A4CACE64991E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46063" y="3244850"/>
            <a:ext cx="3113087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rgbClr val="FFFFFF"/>
                </a:solidFill>
                <a:latin typeface="Arial" panose="020B0604020202020204" pitchFamily="34" charset="0"/>
              </a:rPr>
              <a:t>SHARED L3 CACHE</a:t>
            </a:r>
          </a:p>
        </p:txBody>
      </p:sp>
      <p:sp>
        <p:nvSpPr>
          <p:cNvPr id="96267" name="Rectangle 39">
            <a:extLst>
              <a:ext uri="{FF2B5EF4-FFF2-40B4-BE49-F238E27FC236}">
                <a16:creationId xmlns:a16="http://schemas.microsoft.com/office/drawing/2014/main" id="{0AE27D2A-8BB6-C941-9156-B70F7D84F2F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513138" y="3259137"/>
            <a:ext cx="4756150" cy="454025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68" name="TextBox 40">
            <a:extLst>
              <a:ext uri="{FF2B5EF4-FFF2-40B4-BE49-F238E27FC236}">
                <a16:creationId xmlns:a16="http://schemas.microsoft.com/office/drawing/2014/main" id="{5676BB46-3FFD-214B-AF13-E81D9475910D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4415632" y="3247231"/>
            <a:ext cx="2940050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rgbClr val="FFFFFF"/>
                </a:solidFill>
                <a:latin typeface="Arial" panose="020B0604020202020204" pitchFamily="34" charset="0"/>
              </a:rPr>
              <a:t>DRAM INTERFACE</a:t>
            </a:r>
          </a:p>
        </p:txBody>
      </p:sp>
      <p:pic>
        <p:nvPicPr>
          <p:cNvPr id="96269" name="Picture 37" descr="samsung-dimm-better.jpg">
            <a:extLst>
              <a:ext uri="{FF2B5EF4-FFF2-40B4-BE49-F238E27FC236}">
                <a16:creationId xmlns:a16="http://schemas.microsoft.com/office/drawing/2014/main" id="{DE1616CE-47C3-C047-B4AC-90D1270965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75" y="919163"/>
            <a:ext cx="1312863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70" name="Rounded Rectangle 42">
            <a:extLst>
              <a:ext uri="{FF2B5EF4-FFF2-40B4-BE49-F238E27FC236}">
                <a16:creationId xmlns:a16="http://schemas.microsoft.com/office/drawing/2014/main" id="{37270059-E030-7E47-9710-53B51884A8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04219" y="1835944"/>
            <a:ext cx="1601788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71" name="TextBox 43">
            <a:extLst>
              <a:ext uri="{FF2B5EF4-FFF2-40B4-BE49-F238E27FC236}">
                <a16:creationId xmlns:a16="http://schemas.microsoft.com/office/drawing/2014/main" id="{8CF29544-6922-2340-8FBD-D8C0A897E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0" y="2254250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rgbClr val="FFFFFF"/>
                </a:solidFill>
                <a:latin typeface="Arial" panose="020B0604020202020204" pitchFamily="34" charset="0"/>
              </a:rPr>
              <a:t>CORE 0</a:t>
            </a:r>
          </a:p>
        </p:txBody>
      </p:sp>
      <p:sp>
        <p:nvSpPr>
          <p:cNvPr id="96272" name="Rounded Rectangle 44">
            <a:extLst>
              <a:ext uri="{FF2B5EF4-FFF2-40B4-BE49-F238E27FC236}">
                <a16:creationId xmlns:a16="http://schemas.microsoft.com/office/drawing/2014/main" id="{12578ED2-9196-6C43-9641-538F886385A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14537" y="4022726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73" name="TextBox 45">
            <a:extLst>
              <a:ext uri="{FF2B5EF4-FFF2-40B4-BE49-F238E27FC236}">
                <a16:creationId xmlns:a16="http://schemas.microsoft.com/office/drawing/2014/main" id="{E3529F73-EE34-7F4B-99BD-038399D4C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1863" y="4440238"/>
            <a:ext cx="1235075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rgbClr val="FFFFFF"/>
                </a:solidFill>
                <a:latin typeface="Arial" panose="020B0604020202020204" pitchFamily="34" charset="0"/>
              </a:rPr>
              <a:t>CORE 2</a:t>
            </a:r>
          </a:p>
        </p:txBody>
      </p:sp>
      <p:sp>
        <p:nvSpPr>
          <p:cNvPr id="96274" name="Rounded Rectangle 46">
            <a:extLst>
              <a:ext uri="{FF2B5EF4-FFF2-40B4-BE49-F238E27FC236}">
                <a16:creationId xmlns:a16="http://schemas.microsoft.com/office/drawing/2014/main" id="{CAE93378-144D-0448-B7D1-9B49A81A1D9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02112" y="4017963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75" name="TextBox 47">
            <a:extLst>
              <a:ext uri="{FF2B5EF4-FFF2-40B4-BE49-F238E27FC236}">
                <a16:creationId xmlns:a16="http://schemas.microsoft.com/office/drawing/2014/main" id="{9AD1AB8C-8E85-4045-9FCD-9C4F6EFE6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9438" y="4435475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rgbClr val="FFFFFF"/>
                </a:solidFill>
                <a:latin typeface="Arial" panose="020B0604020202020204" pitchFamily="34" charset="0"/>
              </a:rPr>
              <a:t>CORE 3</a:t>
            </a:r>
          </a:p>
        </p:txBody>
      </p:sp>
      <p:sp>
        <p:nvSpPr>
          <p:cNvPr id="96276" name="Rectangle 48">
            <a:extLst>
              <a:ext uri="{FF2B5EF4-FFF2-40B4-BE49-F238E27FC236}">
                <a16:creationId xmlns:a16="http://schemas.microsoft.com/office/drawing/2014/main" id="{6D2F5537-DC36-C44C-B65E-86DDDF93E24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64707" y="2235994"/>
            <a:ext cx="1601787" cy="428625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77" name="TextBox 49">
            <a:extLst>
              <a:ext uri="{FF2B5EF4-FFF2-40B4-BE49-F238E27FC236}">
                <a16:creationId xmlns:a16="http://schemas.microsoft.com/office/drawing/2014/main" id="{1960EEB2-2AF2-3746-A927-92A6D59D2479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404394" y="2266156"/>
            <a:ext cx="1530350" cy="369888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FFFF"/>
                </a:solidFill>
                <a:latin typeface="Arial" panose="020B0604020202020204" pitchFamily="34" charset="0"/>
              </a:rPr>
              <a:t>L2 CACHE 1</a:t>
            </a:r>
          </a:p>
        </p:txBody>
      </p:sp>
      <p:sp>
        <p:nvSpPr>
          <p:cNvPr id="96278" name="Rectangle 50">
            <a:extLst>
              <a:ext uri="{FF2B5EF4-FFF2-40B4-BE49-F238E27FC236}">
                <a16:creationId xmlns:a16="http://schemas.microsoft.com/office/drawing/2014/main" id="{9D41DAA6-BC67-2F4C-80B8-38DE9694078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1313" y="4408488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79" name="TextBox 51">
            <a:extLst>
              <a:ext uri="{FF2B5EF4-FFF2-40B4-BE49-F238E27FC236}">
                <a16:creationId xmlns:a16="http://schemas.microsoft.com/office/drawing/2014/main" id="{CBB4DF04-7DF0-2C43-8D0F-D5140265A845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1000" y="4438650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FFFF"/>
                </a:solidFill>
                <a:latin typeface="Arial" panose="020B0604020202020204" pitchFamily="34" charset="0"/>
              </a:rPr>
              <a:t>L2 CACHE 2</a:t>
            </a:r>
          </a:p>
        </p:txBody>
      </p:sp>
      <p:sp>
        <p:nvSpPr>
          <p:cNvPr id="96280" name="Rectangle 52">
            <a:extLst>
              <a:ext uri="{FF2B5EF4-FFF2-40B4-BE49-F238E27FC236}">
                <a16:creationId xmlns:a16="http://schemas.microsoft.com/office/drawing/2014/main" id="{43815F60-14D4-0949-A031-73BAB1A90EC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54388" y="4408488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81" name="TextBox 53">
            <a:extLst>
              <a:ext uri="{FF2B5EF4-FFF2-40B4-BE49-F238E27FC236}">
                <a16:creationId xmlns:a16="http://schemas.microsoft.com/office/drawing/2014/main" id="{B7479D42-E3DB-314B-8968-2E1E3130B72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394075" y="4438650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FFFF"/>
                </a:solidFill>
                <a:latin typeface="Arial" panose="020B0604020202020204" pitchFamily="34" charset="0"/>
              </a:rPr>
              <a:t>L2 CACHE 3</a:t>
            </a:r>
          </a:p>
        </p:txBody>
      </p:sp>
      <p:sp>
        <p:nvSpPr>
          <p:cNvPr id="96282" name="Rectangle 54">
            <a:extLst>
              <a:ext uri="{FF2B5EF4-FFF2-40B4-BE49-F238E27FC236}">
                <a16:creationId xmlns:a16="http://schemas.microsoft.com/office/drawing/2014/main" id="{F69D0E61-03FB-FC45-A208-CF5E9DC990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95837" y="2903538"/>
            <a:ext cx="354013" cy="1258888"/>
          </a:xfrm>
          <a:prstGeom prst="rect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96283" name="Straight Arrow Connector 48">
            <a:extLst>
              <a:ext uri="{FF2B5EF4-FFF2-40B4-BE49-F238E27FC236}">
                <a16:creationId xmlns:a16="http://schemas.microsoft.com/office/drawing/2014/main" id="{069ADEEB-1E64-4F49-A3AA-57FD58B5FCA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215063" y="3355975"/>
            <a:ext cx="420687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284" name="Rectangle 56">
            <a:extLst>
              <a:ext uri="{FF2B5EF4-FFF2-40B4-BE49-F238E27FC236}">
                <a16:creationId xmlns:a16="http://schemas.microsoft.com/office/drawing/2014/main" id="{051F947B-CBA8-D04F-9898-A2E00614E8C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894263" y="3152775"/>
            <a:ext cx="4756150" cy="6667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85" name="TextBox 57">
            <a:extLst>
              <a:ext uri="{FF2B5EF4-FFF2-40B4-BE49-F238E27FC236}">
                <a16:creationId xmlns:a16="http://schemas.microsoft.com/office/drawing/2014/main" id="{6FF85335-7D8C-4742-BEC6-C350247B493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968206" y="3302794"/>
            <a:ext cx="2640013" cy="523875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FFFFFF"/>
                </a:solidFill>
                <a:latin typeface="Arial" panose="020B0604020202020204" pitchFamily="34" charset="0"/>
              </a:rPr>
              <a:t>DRAM BANKS</a:t>
            </a:r>
          </a:p>
        </p:txBody>
      </p:sp>
      <p:sp>
        <p:nvSpPr>
          <p:cNvPr id="96286" name="Rectangle 58">
            <a:extLst>
              <a:ext uri="{FF2B5EF4-FFF2-40B4-BE49-F238E27FC236}">
                <a16:creationId xmlns:a16="http://schemas.microsoft.com/office/drawing/2014/main" id="{290F65C4-9051-FB4F-BE74-C99907B2A6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84912" y="3028951"/>
            <a:ext cx="320675" cy="6540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0F65C1-A2D3-004D-906F-F2702322D28D}"/>
              </a:ext>
            </a:extLst>
          </p:cNvPr>
          <p:cNvSpPr txBox="1"/>
          <p:nvPr/>
        </p:nvSpPr>
        <p:spPr>
          <a:xfrm>
            <a:off x="4310063" y="3311525"/>
            <a:ext cx="1417637" cy="365125"/>
          </a:xfrm>
          <a:prstGeom prst="rect">
            <a:avLst/>
          </a:prstGeom>
          <a:solidFill>
            <a:srgbClr val="C0C0C0">
              <a:alpha val="51000"/>
            </a:srgbClr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250" b="1" dirty="0">
                <a:solidFill>
                  <a:srgbClr val="FFFFFF"/>
                </a:solidFill>
                <a:latin typeface="Arial" charset="0"/>
                <a:ea typeface=""/>
              </a:rPr>
              <a:t>DRAM MEMORY CONTROLLER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>
            <a:extLst>
              <a:ext uri="{FF2B5EF4-FFF2-40B4-BE49-F238E27FC236}">
                <a16:creationId xmlns:a16="http://schemas.microsoft.com/office/drawing/2014/main" id="{A9E42E03-73BD-374D-B6FC-4192F22641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Ideal Memory</a:t>
            </a:r>
          </a:p>
        </p:txBody>
      </p:sp>
      <p:sp>
        <p:nvSpPr>
          <p:cNvPr id="97282" name="Content Placeholder 2">
            <a:extLst>
              <a:ext uri="{FF2B5EF4-FFF2-40B4-BE49-F238E27FC236}">
                <a16:creationId xmlns:a16="http://schemas.microsoft.com/office/drawing/2014/main" id="{168BFA08-2A10-094E-B326-B6B17488068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Zero access time (latency)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Infinite capacity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Zero cost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Infinite bandwidth (to support multiple accesses in parallel)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7283" name="Slide Number Placeholder 3">
            <a:extLst>
              <a:ext uri="{FF2B5EF4-FFF2-40B4-BE49-F238E27FC236}">
                <a16:creationId xmlns:a16="http://schemas.microsoft.com/office/drawing/2014/main" id="{7CDA82C8-E1F3-0B49-BAB5-D99D22D0BA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BAB8B63-BF0A-694F-9622-BE7122E7CFB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>
            <a:extLst>
              <a:ext uri="{FF2B5EF4-FFF2-40B4-BE49-F238E27FC236}">
                <a16:creationId xmlns:a16="http://schemas.microsoft.com/office/drawing/2014/main" id="{0D76DA7D-1092-1D4C-8F14-28B27A6825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EF238-4B37-544D-BC1E-7772F571961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Ideal memory’s requirements oppose each other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Bigger is slower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Bigger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Takes longer to determine the location</a:t>
            </a: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Faster is more expensive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Memory technology: SRAM vs. DRAM vs. Disk vs. Tape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Higher bandwidth is more expensive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more banks, more ports, higher frequency, or faster technology</a:t>
            </a:r>
          </a:p>
        </p:txBody>
      </p:sp>
      <p:sp>
        <p:nvSpPr>
          <p:cNvPr id="98307" name="Slide Number Placeholder 3">
            <a:extLst>
              <a:ext uri="{FF2B5EF4-FFF2-40B4-BE49-F238E27FC236}">
                <a16:creationId xmlns:a16="http://schemas.microsoft.com/office/drawing/2014/main" id="{1ABB07FA-7839-1E43-89C9-6E73DEDDE4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E981795-3D2C-844A-8963-67C305BDA81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7902</TotalTime>
  <Words>3199</Words>
  <Application>Microsoft Macintosh PowerPoint</Application>
  <PresentationFormat>On-screen Show (4:3)</PresentationFormat>
  <Paragraphs>737</Paragraphs>
  <Slides>47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47</vt:i4>
      </vt:variant>
    </vt:vector>
  </HeadingPairs>
  <TitlesOfParts>
    <vt:vector size="62" baseType="lpstr">
      <vt:lpstr>ＭＳ Ｐゴシック</vt:lpstr>
      <vt:lpstr>Arial</vt:lpstr>
      <vt:lpstr>Arial Narrow</vt:lpstr>
      <vt:lpstr>Calibri</vt:lpstr>
      <vt:lpstr>Garamond</vt:lpstr>
      <vt:lpstr>Symbol</vt:lpstr>
      <vt:lpstr>Tahoma</vt:lpstr>
      <vt:lpstr>Times New Roman</vt:lpstr>
      <vt:lpstr>Wingdings</vt:lpstr>
      <vt:lpstr>Edge</vt:lpstr>
      <vt:lpstr>4_Edge</vt:lpstr>
      <vt:lpstr>6_Edge</vt:lpstr>
      <vt:lpstr>7_Edge</vt:lpstr>
      <vt:lpstr>8_Edge</vt:lpstr>
      <vt:lpstr>5_Edge</vt:lpstr>
      <vt:lpstr>Design of Digital Circuits Lecture 22b: Memory Hierarchy  and Caches</vt:lpstr>
      <vt:lpstr>Readings for Today</vt:lpstr>
      <vt:lpstr>Recall: SRAM</vt:lpstr>
      <vt:lpstr>Recall: DRAM</vt:lpstr>
      <vt:lpstr>DRAM vs. SRAM</vt:lpstr>
      <vt:lpstr>The Memory Hierarchy</vt:lpstr>
      <vt:lpstr>Memory in a Modern System</vt:lpstr>
      <vt:lpstr>Ideal Memory</vt:lpstr>
      <vt:lpstr>The Problem</vt:lpstr>
      <vt:lpstr>The Problem</vt:lpstr>
      <vt:lpstr>Why Memory Hierarchy?</vt:lpstr>
      <vt:lpstr>The Memory Hierarchy</vt:lpstr>
      <vt:lpstr>Memory Hierarchy</vt:lpstr>
      <vt:lpstr>Locality</vt:lpstr>
      <vt:lpstr>Memory Locality</vt:lpstr>
      <vt:lpstr>Caching Basics: Exploit Temporal Locality</vt:lpstr>
      <vt:lpstr>Caching Basics: Exploit Spatial Locality</vt:lpstr>
      <vt:lpstr>The Bookshelf Analogy</vt:lpstr>
      <vt:lpstr>Caching in a Pipelined Design</vt:lpstr>
      <vt:lpstr>A Note on Manual vs. Automatic Management</vt:lpstr>
      <vt:lpstr>Automatic Management in Memory Hierarchy</vt:lpstr>
      <vt:lpstr>Historical Aside: Other Cache Papers</vt:lpstr>
      <vt:lpstr>A Modern Memory Hierarchy</vt:lpstr>
      <vt:lpstr>Hierarchical Latency Analysis</vt:lpstr>
      <vt:lpstr>Hierarchy Design Considerations</vt:lpstr>
      <vt:lpstr>PowerPoint Presentation</vt:lpstr>
      <vt:lpstr>We did not cover the following slides. They are for your preparation for the next lecture.</vt:lpstr>
      <vt:lpstr>Cache Basics and Operation</vt:lpstr>
      <vt:lpstr>Cache</vt:lpstr>
      <vt:lpstr>Caching Basics</vt:lpstr>
      <vt:lpstr>Cache Abstraction and Metrics</vt:lpstr>
      <vt:lpstr>A Basic Hardware Cache Design</vt:lpstr>
      <vt:lpstr>Blocks and Addressing the Cache</vt:lpstr>
      <vt:lpstr>Direct-Mapped Cache: Placement and Access</vt:lpstr>
      <vt:lpstr>Direct-Mapped Caches</vt:lpstr>
      <vt:lpstr>Set Associativity</vt:lpstr>
      <vt:lpstr>Higher Associativity</vt:lpstr>
      <vt:lpstr>Full Associativity</vt:lpstr>
      <vt:lpstr>Associativity (and Tradeoffs)</vt:lpstr>
      <vt:lpstr>Issues in Set-Associative Caches</vt:lpstr>
      <vt:lpstr>Eviction/Replacement Policy</vt:lpstr>
      <vt:lpstr>Implementing LRU</vt:lpstr>
      <vt:lpstr>Approximations of LRU</vt:lpstr>
      <vt:lpstr>Cache Replacement Policy: LRU or Random</vt:lpstr>
      <vt:lpstr>What Is the Optimal Replacement Policy?</vt:lpstr>
      <vt:lpstr>Reading</vt:lpstr>
      <vt:lpstr>Design of Digital Circuits Lecture 22b: Memory Hierarchy  and Caches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373</cp:revision>
  <cp:lastPrinted>2017-09-21T09:40:56Z</cp:lastPrinted>
  <dcterms:created xsi:type="dcterms:W3CDTF">2010-09-08T00:51:32Z</dcterms:created>
  <dcterms:modified xsi:type="dcterms:W3CDTF">2019-05-17T11:18:22Z</dcterms:modified>
</cp:coreProperties>
</file>